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23" r:id="rId5"/>
    <p:sldMasterId id="2147493536" r:id="rId6"/>
    <p:sldMasterId id="2147493550" r:id="rId7"/>
    <p:sldMasterId id="2147493563" r:id="rId8"/>
  </p:sldMasterIdLst>
  <p:notesMasterIdLst>
    <p:notesMasterId r:id="rId186"/>
  </p:notesMasterIdLst>
  <p:handoutMasterIdLst>
    <p:handoutMasterId r:id="rId187"/>
  </p:handoutMasterIdLst>
  <p:sldIdLst>
    <p:sldId id="330" r:id="rId9"/>
    <p:sldId id="540" r:id="rId10"/>
    <p:sldId id="541" r:id="rId11"/>
    <p:sldId id="468" r:id="rId12"/>
    <p:sldId id="301" r:id="rId13"/>
    <p:sldId id="471" r:id="rId14"/>
    <p:sldId id="422" r:id="rId15"/>
    <p:sldId id="423" r:id="rId16"/>
    <p:sldId id="479" r:id="rId17"/>
    <p:sldId id="485" r:id="rId18"/>
    <p:sldId id="472" r:id="rId19"/>
    <p:sldId id="482" r:id="rId20"/>
    <p:sldId id="257" r:id="rId21"/>
    <p:sldId id="261" r:id="rId22"/>
    <p:sldId id="478" r:id="rId23"/>
    <p:sldId id="480" r:id="rId24"/>
    <p:sldId id="262" r:id="rId25"/>
    <p:sldId id="265" r:id="rId26"/>
    <p:sldId id="263" r:id="rId27"/>
    <p:sldId id="486" r:id="rId28"/>
    <p:sldId id="487" r:id="rId29"/>
    <p:sldId id="499" r:id="rId30"/>
    <p:sldId id="491" r:id="rId31"/>
    <p:sldId id="264" r:id="rId32"/>
    <p:sldId id="322" r:id="rId33"/>
    <p:sldId id="266" r:id="rId34"/>
    <p:sldId id="415" r:id="rId35"/>
    <p:sldId id="323" r:id="rId36"/>
    <p:sldId id="398" r:id="rId37"/>
    <p:sldId id="419" r:id="rId38"/>
    <p:sldId id="417" r:id="rId39"/>
    <p:sldId id="416" r:id="rId40"/>
    <p:sldId id="498" r:id="rId41"/>
    <p:sldId id="494" r:id="rId42"/>
    <p:sldId id="496" r:id="rId43"/>
    <p:sldId id="500" r:id="rId44"/>
    <p:sldId id="497" r:id="rId45"/>
    <p:sldId id="501" r:id="rId46"/>
    <p:sldId id="268" r:id="rId47"/>
    <p:sldId id="269" r:id="rId48"/>
    <p:sldId id="270" r:id="rId49"/>
    <p:sldId id="271" r:id="rId50"/>
    <p:sldId id="414" r:id="rId51"/>
    <p:sldId id="275" r:id="rId52"/>
    <p:sldId id="327" r:id="rId53"/>
    <p:sldId id="273" r:id="rId54"/>
    <p:sldId id="329" r:id="rId55"/>
    <p:sldId id="542" r:id="rId56"/>
    <p:sldId id="331" r:id="rId57"/>
    <p:sldId id="332" r:id="rId58"/>
    <p:sldId id="420" r:id="rId59"/>
    <p:sldId id="267" r:id="rId60"/>
    <p:sldId id="490" r:id="rId61"/>
    <p:sldId id="489" r:id="rId62"/>
    <p:sldId id="548" r:id="rId63"/>
    <p:sldId id="549" r:id="rId64"/>
    <p:sldId id="531" r:id="rId65"/>
    <p:sldId id="282" r:id="rId66"/>
    <p:sldId id="504" r:id="rId67"/>
    <p:sldId id="505" r:id="rId68"/>
    <p:sldId id="506" r:id="rId69"/>
    <p:sldId id="507" r:id="rId70"/>
    <p:sldId id="508" r:id="rId71"/>
    <p:sldId id="544" r:id="rId72"/>
    <p:sldId id="283" r:id="rId73"/>
    <p:sldId id="545" r:id="rId74"/>
    <p:sldId id="424" r:id="rId75"/>
    <p:sldId id="290" r:id="rId76"/>
    <p:sldId id="291" r:id="rId77"/>
    <p:sldId id="425" r:id="rId78"/>
    <p:sldId id="295" r:id="rId79"/>
    <p:sldId id="426" r:id="rId80"/>
    <p:sldId id="297" r:id="rId81"/>
    <p:sldId id="296" r:id="rId82"/>
    <p:sldId id="396" r:id="rId83"/>
    <p:sldId id="407" r:id="rId84"/>
    <p:sldId id="427" r:id="rId85"/>
    <p:sldId id="300" r:id="rId86"/>
    <p:sldId id="408" r:id="rId87"/>
    <p:sldId id="433" r:id="rId88"/>
    <p:sldId id="546" r:id="rId89"/>
    <p:sldId id="547" r:id="rId90"/>
    <p:sldId id="429" r:id="rId91"/>
    <p:sldId id="432" r:id="rId92"/>
    <p:sldId id="519" r:id="rId93"/>
    <p:sldId id="400" r:id="rId94"/>
    <p:sldId id="428" r:id="rId95"/>
    <p:sldId id="401" r:id="rId96"/>
    <p:sldId id="402" r:id="rId97"/>
    <p:sldId id="520" r:id="rId98"/>
    <p:sldId id="521" r:id="rId99"/>
    <p:sldId id="522" r:id="rId100"/>
    <p:sldId id="411" r:id="rId101"/>
    <p:sldId id="576" r:id="rId102"/>
    <p:sldId id="550" r:id="rId103"/>
    <p:sldId id="258" r:id="rId104"/>
    <p:sldId id="259" r:id="rId105"/>
    <p:sldId id="260" r:id="rId106"/>
    <p:sldId id="551" r:id="rId107"/>
    <p:sldId id="374" r:id="rId108"/>
    <p:sldId id="552" r:id="rId109"/>
    <p:sldId id="375" r:id="rId110"/>
    <p:sldId id="553" r:id="rId111"/>
    <p:sldId id="466" r:id="rId112"/>
    <p:sldId id="376" r:id="rId113"/>
    <p:sldId id="377" r:id="rId114"/>
    <p:sldId id="378" r:id="rId115"/>
    <p:sldId id="379" r:id="rId116"/>
    <p:sldId id="473" r:id="rId117"/>
    <p:sldId id="383" r:id="rId118"/>
    <p:sldId id="457" r:id="rId119"/>
    <p:sldId id="384" r:id="rId120"/>
    <p:sldId id="385" r:id="rId121"/>
    <p:sldId id="386" r:id="rId122"/>
    <p:sldId id="456" r:id="rId123"/>
    <p:sldId id="389" r:id="rId124"/>
    <p:sldId id="390" r:id="rId125"/>
    <p:sldId id="391" r:id="rId126"/>
    <p:sldId id="554" r:id="rId127"/>
    <p:sldId id="392" r:id="rId128"/>
    <p:sldId id="474" r:id="rId129"/>
    <p:sldId id="393" r:id="rId130"/>
    <p:sldId id="394" r:id="rId131"/>
    <p:sldId id="395" r:id="rId132"/>
    <p:sldId id="460" r:id="rId133"/>
    <p:sldId id="555" r:id="rId134"/>
    <p:sldId id="399" r:id="rId135"/>
    <p:sldId id="556" r:id="rId136"/>
    <p:sldId id="557" r:id="rId137"/>
    <p:sldId id="397" r:id="rId138"/>
    <p:sldId id="558" r:id="rId139"/>
    <p:sldId id="475" r:id="rId140"/>
    <p:sldId id="464" r:id="rId141"/>
    <p:sldId id="559" r:id="rId142"/>
    <p:sldId id="403" r:id="rId143"/>
    <p:sldId id="461" r:id="rId144"/>
    <p:sldId id="404" r:id="rId145"/>
    <p:sldId id="462" r:id="rId146"/>
    <p:sldId id="405" r:id="rId147"/>
    <p:sldId id="560" r:id="rId148"/>
    <p:sldId id="406" r:id="rId149"/>
    <p:sldId id="476" r:id="rId150"/>
    <p:sldId id="477" r:id="rId151"/>
    <p:sldId id="561" r:id="rId152"/>
    <p:sldId id="562" r:id="rId153"/>
    <p:sldId id="418" r:id="rId154"/>
    <p:sldId id="563" r:id="rId155"/>
    <p:sldId id="564" r:id="rId156"/>
    <p:sldId id="565" r:id="rId157"/>
    <p:sldId id="566" r:id="rId158"/>
    <p:sldId id="470" r:id="rId159"/>
    <p:sldId id="438" r:id="rId160"/>
    <p:sldId id="567" r:id="rId161"/>
    <p:sldId id="409" r:id="rId162"/>
    <p:sldId id="410" r:id="rId163"/>
    <p:sldId id="463" r:id="rId164"/>
    <p:sldId id="568" r:id="rId165"/>
    <p:sldId id="444" r:id="rId166"/>
    <p:sldId id="569" r:id="rId167"/>
    <p:sldId id="570" r:id="rId168"/>
    <p:sldId id="571" r:id="rId169"/>
    <p:sldId id="481" r:id="rId170"/>
    <p:sldId id="572" r:id="rId171"/>
    <p:sldId id="439" r:id="rId172"/>
    <p:sldId id="440" r:id="rId173"/>
    <p:sldId id="441" r:id="rId174"/>
    <p:sldId id="442" r:id="rId175"/>
    <p:sldId id="443" r:id="rId176"/>
    <p:sldId id="488" r:id="rId177"/>
    <p:sldId id="287" r:id="rId178"/>
    <p:sldId id="289" r:id="rId179"/>
    <p:sldId id="573" r:id="rId180"/>
    <p:sldId id="293" r:id="rId181"/>
    <p:sldId id="574" r:id="rId182"/>
    <p:sldId id="575" r:id="rId183"/>
    <p:sldId id="483" r:id="rId184"/>
    <p:sldId id="484" r:id="rId18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78" dt="2020-03-13T11:28:17.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8"/>
    <p:restoredTop sz="84066"/>
  </p:normalViewPr>
  <p:slideViewPr>
    <p:cSldViewPr snapToObjects="1">
      <p:cViewPr varScale="1">
        <p:scale>
          <a:sx n="141" d="100"/>
          <a:sy n="141" d="100"/>
        </p:scale>
        <p:origin x="392" y="168"/>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tableStyles" Target="tableStyle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microsoft.com/office/2015/10/relationships/revisionInfo" Target="revisionInfo.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0" Type="http://schemas.openxmlformats.org/officeDocument/2006/relationships/theme" Target="theme/theme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notesMaster" Target="notesMasters/notesMaster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handoutMaster" Target="handoutMasters/handoutMaster1.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3/13/20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3/13/20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11</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4639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37432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4965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1912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EBB4874-BD33-43F2-9015-33DF21651A4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3618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606BE4-717E-4DC8-B5C1-7F12036B30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5945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A98457CC-CD21-4950-ADC1-9F07C34C7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A775874-C364-4819-ABC7-B26CA5CB0BC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5EC7651E-37C6-475C-80C2-FB2E30F4B6D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EA38A9-42B8-42A9-80B4-57A2842D1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869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E9F8E0A-31AF-4550-99AF-F6ACD37848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1F3DC61-72D0-447C-9604-DA005C9FAB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1FA67DC-E54E-43FA-A446-E365A193EA1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CAAD1DB-84C8-4E92-9664-3152ED2DB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594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90496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250C76-5A41-41A6-9F64-BD035624F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840F000-C73D-4ACD-B54C-DF85DB6667B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7219" name="Rectangle 2">
            <a:extLst>
              <a:ext uri="{FF2B5EF4-FFF2-40B4-BE49-F238E27FC236}">
                <a16:creationId xmlns:a16="http://schemas.microsoft.com/office/drawing/2014/main" id="{81839CBE-B6C9-4C85-A4ED-F661436351D5}"/>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D949175-6A3E-49A2-B576-618366C00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277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39B1855-FA9B-49AA-B1B9-AAD396462A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E630686-68A7-4E46-A2CB-F48F10E2B8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1315" name="Rectangle 2">
            <a:extLst>
              <a:ext uri="{FF2B5EF4-FFF2-40B4-BE49-F238E27FC236}">
                <a16:creationId xmlns:a16="http://schemas.microsoft.com/office/drawing/2014/main" id="{CE40751C-716B-471D-BC42-5B3CB5FE710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5099556-5B6D-4807-B527-282E41832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0437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812FE43-B2B0-4A6C-BEE4-BAB61D06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F53242-7D52-4A78-BA66-65D5331FC0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411" name="Rectangle 2">
            <a:extLst>
              <a:ext uri="{FF2B5EF4-FFF2-40B4-BE49-F238E27FC236}">
                <a16:creationId xmlns:a16="http://schemas.microsoft.com/office/drawing/2014/main" id="{ABBDBB3B-87B5-4D98-AE8E-A0F7A424FEDD}"/>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206E7764-3C7E-4C19-A685-94877BD87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7834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32E8E52-B663-4617-8E1A-0A8BC4524EB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2073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Tertiary storage ~ backup, generally can’t be accessed</a:t>
            </a:r>
          </a:p>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15</a:t>
            </a:fld>
            <a:endParaRPr lang="en-US" altLang="en-US"/>
          </a:p>
        </p:txBody>
      </p:sp>
    </p:spTree>
    <p:extLst>
      <p:ext uri="{BB962C8B-B14F-4D97-AF65-F5344CB8AC3E}">
        <p14:creationId xmlns:p14="http://schemas.microsoft.com/office/powerpoint/2010/main" val="257795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IOP = how many reads or writes per second</a:t>
            </a:r>
          </a:p>
          <a:p>
            <a:r>
              <a:rPr lang="en-US" dirty="0"/>
              <a:t>Latency = time delay between cause and effect of physical change in computer</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16</a:t>
            </a:fld>
            <a:endParaRPr lang="en-US" altLang="en-US"/>
          </a:p>
        </p:txBody>
      </p:sp>
    </p:spTree>
    <p:extLst>
      <p:ext uri="{BB962C8B-B14F-4D97-AF65-F5344CB8AC3E}">
        <p14:creationId xmlns:p14="http://schemas.microsoft.com/office/powerpoint/2010/main" val="428270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86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10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8632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“Disk crash” means that disks literally crashed into one another</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21</a:t>
            </a:fld>
            <a:endParaRPr lang="en-US" altLang="en-US"/>
          </a:p>
        </p:txBody>
      </p:sp>
    </p:spTree>
    <p:extLst>
      <p:ext uri="{BB962C8B-B14F-4D97-AF65-F5344CB8AC3E}">
        <p14:creationId xmlns:p14="http://schemas.microsoft.com/office/powerpoint/2010/main" val="322006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 = network</a:t>
            </a:r>
          </a:p>
          <a:p>
            <a:r>
              <a:rPr lang="en-US" dirty="0"/>
              <a:t>Processor = where program runs</a:t>
            </a:r>
          </a:p>
          <a:p>
            <a:r>
              <a:rPr lang="en-US" dirty="0"/>
              <a:t>Main memory = semiconductor memory</a:t>
            </a:r>
          </a:p>
          <a:p>
            <a:r>
              <a:rPr lang="en-US" dirty="0"/>
              <a:t>Disk controller = takes commands from processor and translates to action to actual physical disks</a:t>
            </a:r>
          </a:p>
          <a:p>
            <a:r>
              <a:rPr lang="en-US" dirty="0"/>
              <a:t>NAS device = dedicated devices acting as disks</a:t>
            </a:r>
          </a:p>
          <a:p>
            <a:r>
              <a:rPr lang="en-US" dirty="0"/>
              <a:t>SAN = highly specialized disk protocol (vs network protocol)</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23</a:t>
            </a:fld>
            <a:endParaRPr lang="en-US" altLang="en-US"/>
          </a:p>
        </p:txBody>
      </p:sp>
    </p:spTree>
    <p:extLst>
      <p:ext uri="{BB962C8B-B14F-4D97-AF65-F5344CB8AC3E}">
        <p14:creationId xmlns:p14="http://schemas.microsoft.com/office/powerpoint/2010/main" val="355763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Mention:  checksums, bad sector remapping</a:t>
            </a:r>
          </a:p>
          <a:p>
            <a:r>
              <a:rPr lang="en-US" altLang="en-US" dirty="0">
                <a:latin typeface="Times New Roman" panose="02020603050405020304" pitchFamily="18" charset="0"/>
              </a:rPr>
              <a:t>Actually sector size is usually larger than 512 bytes</a:t>
            </a:r>
          </a:p>
        </p:txBody>
      </p:sp>
    </p:spTree>
    <p:extLst>
      <p:ext uri="{BB962C8B-B14F-4D97-AF65-F5344CB8AC3E}">
        <p14:creationId xmlns:p14="http://schemas.microsoft.com/office/powerpoint/2010/main" val="130260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28811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2000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Transactional: tend to be random</a:t>
            </a:r>
          </a:p>
          <a:p>
            <a:r>
              <a:rPr lang="en-US" dirty="0"/>
              <a:t>Queries: tend to be sequential</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27</a:t>
            </a:fld>
            <a:endParaRPr lang="en-US" altLang="en-US"/>
          </a:p>
        </p:txBody>
      </p:sp>
    </p:spTree>
    <p:extLst>
      <p:ext uri="{BB962C8B-B14F-4D97-AF65-F5344CB8AC3E}">
        <p14:creationId xmlns:p14="http://schemas.microsoft.com/office/powerpoint/2010/main" val="3859611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81586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 and NAND = NOT OR, NOT AND (terms from circuits)</a:t>
            </a:r>
          </a:p>
          <a:p>
            <a:r>
              <a:rPr lang="en-US" dirty="0"/>
              <a:t>Semiconductor, no moving parts: not much difference between random and sequential access</a:t>
            </a:r>
          </a:p>
          <a:p>
            <a:r>
              <a:rPr lang="en-US" dirty="0"/>
              <a:t>Can’t update in a page (“sector”), have to delete (“flash”) and rewrite</a:t>
            </a:r>
          </a:p>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29</a:t>
            </a:fld>
            <a:endParaRPr lang="en-US" altLang="en-US"/>
          </a:p>
        </p:txBody>
      </p:sp>
    </p:spTree>
    <p:extLst>
      <p:ext uri="{BB962C8B-B14F-4D97-AF65-F5344CB8AC3E}">
        <p14:creationId xmlns:p14="http://schemas.microsoft.com/office/powerpoint/2010/main" val="238035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Where is FTL stored?  How is it reconstructed on system startup? </a:t>
            </a:r>
          </a:p>
          <a:p>
            <a:r>
              <a:rPr lang="en-US" altLang="en-US" dirty="0">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66280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Controller makes multiple independent disks behave like one disk</a:t>
            </a:r>
          </a:p>
          <a:p>
            <a:r>
              <a:rPr lang="en-US" dirty="0"/>
              <a:t>Used in data centers</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33</a:t>
            </a:fld>
            <a:endParaRPr lang="en-US" altLang="en-US"/>
          </a:p>
        </p:txBody>
      </p:sp>
    </p:spTree>
    <p:extLst>
      <p:ext uri="{BB962C8B-B14F-4D97-AF65-F5344CB8AC3E}">
        <p14:creationId xmlns:p14="http://schemas.microsoft.com/office/powerpoint/2010/main" val="3728700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RAID 0: fast b/c can perform in parallel</a:t>
            </a:r>
          </a:p>
          <a:p>
            <a:r>
              <a:rPr lang="en-US" dirty="0"/>
              <a:t>RAID 1: reliable, slow, holds half as much data but in 2 disks (“duplex write”), so if one fails, the other still has data</a:t>
            </a:r>
          </a:p>
          <a:p>
            <a:r>
              <a:rPr lang="en-US" dirty="0"/>
              <a:t>Hot swappable: Can replace one RAID unit while whole RAID is on</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35</a:t>
            </a:fld>
            <a:endParaRPr lang="en-US" altLang="en-US"/>
          </a:p>
        </p:txBody>
      </p:sp>
    </p:spTree>
    <p:extLst>
      <p:ext uri="{BB962C8B-B14F-4D97-AF65-F5344CB8AC3E}">
        <p14:creationId xmlns:p14="http://schemas.microsoft.com/office/powerpoint/2010/main" val="245094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redundant storage instead of 100% in RAID-1</a:t>
            </a:r>
          </a:p>
          <a:p>
            <a:r>
              <a:rPr lang="en-US" dirty="0"/>
              <a:t>RAID-5 and RAID-6 tend to be most used in production environments</a:t>
            </a:r>
          </a:p>
          <a:p>
            <a:r>
              <a:rPr lang="en-US" dirty="0"/>
              <a:t>If one fails and another disk fails at the same time or during repair, then probably won’t be able to restore RAID</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37</a:t>
            </a:fld>
            <a:endParaRPr lang="en-US" altLang="en-US"/>
          </a:p>
        </p:txBody>
      </p:sp>
    </p:spTree>
    <p:extLst>
      <p:ext uri="{BB962C8B-B14F-4D97-AF65-F5344CB8AC3E}">
        <p14:creationId xmlns:p14="http://schemas.microsoft.com/office/powerpoint/2010/main" val="159193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35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497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30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5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984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93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401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998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003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31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74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9893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Buffering: controller has memory, so if data is already there it doesn’t have to retrieve from disk again</a:t>
            </a:r>
          </a:p>
          <a:p>
            <a:r>
              <a:rPr lang="en-US" altLang="en-US" dirty="0" err="1">
                <a:latin typeface="Times New Roman" panose="02020603050405020304" pitchFamily="18" charset="0"/>
              </a:rPr>
              <a:t>Heyyyy</a:t>
            </a:r>
            <a:r>
              <a:rPr lang="en-US" altLang="en-US">
                <a:latin typeface="Times New Roman" panose="02020603050405020304" pitchFamily="18" charset="0"/>
              </a:rPr>
              <a:t> elevators</a:t>
            </a:r>
          </a:p>
        </p:txBody>
      </p:sp>
    </p:spTree>
    <p:extLst>
      <p:ext uri="{BB962C8B-B14F-4D97-AF65-F5344CB8AC3E}">
        <p14:creationId xmlns:p14="http://schemas.microsoft.com/office/powerpoint/2010/main" val="1552291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583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9603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169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7318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5416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299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6</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2596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2883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591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0187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382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862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095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1409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625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MySQL workbench blurs query tools and administrative tools</a:t>
            </a:r>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9</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6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8556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9476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6579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462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1901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09106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6868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6732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1887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5135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8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7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1780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884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69902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3652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9757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07506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661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3/13/20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5296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1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11571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4260226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3/13/20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3/13/20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3/13/20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5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384517"/>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36158"/>
      </p:ext>
    </p:extLst>
  </p:cSld>
  <p:clrMap bg1="lt1" tx1="dk1" bg2="lt2" tx2="dk2" accent1="accent1" accent2="accent2" accent3="accent3" accent4="accent4" accent5="accent5" accent6="accent6" hlink="hlink" folHlink="folHlink"/>
  <p:sldLayoutIdLst>
    <p:sldLayoutId id="2147493537" r:id="rId1"/>
    <p:sldLayoutId id="2147493538" r:id="rId2"/>
    <p:sldLayoutId id="2147493539" r:id="rId3"/>
    <p:sldLayoutId id="2147493540" r:id="rId4"/>
    <p:sldLayoutId id="2147493541" r:id="rId5"/>
    <p:sldLayoutId id="2147493542" r:id="rId6"/>
    <p:sldLayoutId id="2147493543" r:id="rId7"/>
    <p:sldLayoutId id="2147493544" r:id="rId8"/>
    <p:sldLayoutId id="2147493545" r:id="rId9"/>
    <p:sldLayoutId id="2147493546" r:id="rId10"/>
    <p:sldLayoutId id="2147493547" r:id="rId11"/>
    <p:sldLayoutId id="2147493548" r:id="rId12"/>
    <p:sldLayoutId id="214749354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47.xml"/><Relationship Id="rId4" Type="http://schemas.openxmlformats.org/officeDocument/2006/relationships/image" Target="../media/image75.svg"/></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80.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81.xml"/><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3.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7.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4.emf"/><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9.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90.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91.xml"/><Relationship Id="rId1" Type="http://schemas.openxmlformats.org/officeDocument/2006/relationships/slideLayout" Target="../slideLayouts/slideLayout47.xml"/><Relationship Id="rId4" Type="http://schemas.openxmlformats.org/officeDocument/2006/relationships/image" Target="../media/image8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3.sv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1.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9.xml"/><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20.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2.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3.xml"/><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42.sv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image" Target="../media/image44.sv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46.sv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5.xml"/><Relationship Id="rId4" Type="http://schemas.openxmlformats.org/officeDocument/2006/relationships/image" Target="../media/image48.sv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5.xml"/><Relationship Id="rId4" Type="http://schemas.openxmlformats.org/officeDocument/2006/relationships/image" Target="../media/image50.svg"/></Relationships>
</file>

<file path=ppt/slides/_rels/slide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8.xml"/><Relationship Id="rId4" Type="http://schemas.openxmlformats.org/officeDocument/2006/relationships/hyperlink" Target="https://en.wikipedia.org/wiki/Page_replacement_algorithm#The_theoretically_optimal_page_replacement_algorithm"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Disks, I/O, Indexes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Disks, I/O, Indexes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I/O, Indexes</a:t>
            </a:r>
            <a:br>
              <a:rPr lang="en-US" altLang="en-US" sz="2800" i="1" dirty="0">
                <a:solidFill>
                  <a:schemeClr val="bg1"/>
                </a:solidFill>
              </a:rPr>
            </a:br>
            <a:r>
              <a:rPr lang="en-US" altLang="en-US" sz="2800" i="1" dirty="0">
                <a:solidFill>
                  <a:schemeClr val="bg1"/>
                </a:solidFill>
              </a:rPr>
              <a:t>(Database Systems Concepts, V7, Ch. 12)</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10</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1919283287"/>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50"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915" y="991315"/>
            <a:ext cx="3892595" cy="3315914"/>
          </a:xfrm>
          <a:prstGeom prst="rect">
            <a:avLst/>
          </a:prstGeom>
        </p:spPr>
      </p:pic>
    </p:spTree>
    <p:extLst>
      <p:ext uri="{BB962C8B-B14F-4D97-AF65-F5344CB8AC3E}">
        <p14:creationId xmlns:p14="http://schemas.microsoft.com/office/powerpoint/2010/main" val="33359148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13345878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BC9C0-F8F7-4226-A463-1425C178BED6}"/>
              </a:ext>
            </a:extLst>
          </p:cNvPr>
          <p:cNvSpPr>
            <a:spLocks noGrp="1"/>
          </p:cNvSpPr>
          <p:nvPr>
            <p:ph type="title"/>
          </p:nvPr>
        </p:nvSpPr>
        <p:spPr/>
        <p:txBody>
          <a:bodyPr/>
          <a:lstStyle/>
          <a:p>
            <a:pPr>
              <a:defRPr/>
            </a:pPr>
            <a:r>
              <a:rPr lang="en-IN" dirty="0"/>
              <a:t>Write Optimized Indices</a:t>
            </a:r>
          </a:p>
        </p:txBody>
      </p:sp>
      <p:sp>
        <p:nvSpPr>
          <p:cNvPr id="2" name="Content Placeholder 1">
            <a:extLst>
              <a:ext uri="{FF2B5EF4-FFF2-40B4-BE49-F238E27FC236}">
                <a16:creationId xmlns:a16="http://schemas.microsoft.com/office/drawing/2014/main" id="{C4B1859A-2050-448A-A442-511498BAFB01}"/>
              </a:ext>
            </a:extLst>
          </p:cNvPr>
          <p:cNvSpPr>
            <a:spLocks noGrp="1"/>
          </p:cNvSpPr>
          <p:nvPr>
            <p:ph idx="1"/>
          </p:nvPr>
        </p:nvSpPr>
        <p:spPr>
          <a:xfrm>
            <a:off x="1768876" y="800747"/>
            <a:ext cx="5760177" cy="3947602"/>
          </a:xfrm>
        </p:spPr>
        <p:txBody>
          <a:bodyPr/>
          <a:lstStyle/>
          <a:p>
            <a:r>
              <a:rPr lang="en-IN" dirty="0"/>
              <a:t>Performance of  B</a:t>
            </a:r>
            <a:r>
              <a:rPr lang="en-IN" baseline="30000" dirty="0"/>
              <a:t>+</a:t>
            </a:r>
            <a:r>
              <a:rPr lang="en-IN" dirty="0"/>
              <a:t>-trees can be poor for write-intensive workloads</a:t>
            </a:r>
          </a:p>
          <a:p>
            <a:pPr lvl="1"/>
            <a:r>
              <a:rPr lang="en-IN" dirty="0"/>
              <a:t>One I/O per leaf, assuming all internal nodes are in memory</a:t>
            </a:r>
          </a:p>
          <a:p>
            <a:pPr lvl="1"/>
            <a:r>
              <a:rPr lang="en-IN" dirty="0"/>
              <a:t>With magnetic disks, &lt; 100 inserts per second per disk</a:t>
            </a:r>
          </a:p>
          <a:p>
            <a:pPr lvl="1"/>
            <a:r>
              <a:rPr lang="en-IN" dirty="0"/>
              <a:t>With flash memory, one page overwrite per insert</a:t>
            </a:r>
          </a:p>
          <a:p>
            <a:r>
              <a:rPr lang="en-IN" dirty="0"/>
              <a:t>Two approaches to reducing cost of writes</a:t>
            </a:r>
          </a:p>
          <a:p>
            <a:pPr lvl="1"/>
            <a:r>
              <a:rPr lang="en-IN" b="1" dirty="0">
                <a:solidFill>
                  <a:srgbClr val="002060"/>
                </a:solidFill>
              </a:rPr>
              <a:t>Log-structured merge tree</a:t>
            </a:r>
          </a:p>
          <a:p>
            <a:pPr lvl="1"/>
            <a:r>
              <a:rPr lang="en-IN" b="1" dirty="0">
                <a:solidFill>
                  <a:srgbClr val="002060"/>
                </a:solidFill>
              </a:rPr>
              <a:t>Buffer tree</a:t>
            </a:r>
          </a:p>
          <a:p>
            <a:endParaRPr lang="en-IN" b="1" dirty="0">
              <a:solidFill>
                <a:srgbClr val="002060"/>
              </a:solidFill>
            </a:endParaRPr>
          </a:p>
          <a:p>
            <a:pPr lvl="1"/>
            <a:endParaRPr lang="en-IN" dirty="0"/>
          </a:p>
        </p:txBody>
      </p:sp>
    </p:spTree>
    <p:extLst>
      <p:ext uri="{BB962C8B-B14F-4D97-AF65-F5344CB8AC3E}">
        <p14:creationId xmlns:p14="http://schemas.microsoft.com/office/powerpoint/2010/main" val="106001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Memory Hierarchy (Very Old Numbers – Still Directionally Valid)</a:t>
            </a:r>
          </a:p>
        </p:txBody>
      </p:sp>
      <p:pic>
        <p:nvPicPr>
          <p:cNvPr id="7" name="Picture 6"/>
          <p:cNvPicPr>
            <a:picLocks noChangeAspect="1"/>
          </p:cNvPicPr>
          <p:nvPr/>
        </p:nvPicPr>
        <p:blipFill>
          <a:blip r:embed="rId3"/>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a:latin typeface="+mn-lt"/>
              </a:rPr>
              <a:t>Price</a:t>
            </a:r>
          </a:p>
          <a:p>
            <a:pPr marL="742950" lvl="1" indent="-285750">
              <a:lnSpc>
                <a:spcPct val="90000"/>
              </a:lnSpc>
              <a:spcBef>
                <a:spcPts val="600"/>
              </a:spcBef>
              <a:spcAft>
                <a:spcPts val="0"/>
              </a:spcAft>
              <a:buClr>
                <a:srgbClr val="1A2C64"/>
              </a:buClr>
              <a:buFont typeface="Arial" charset="0"/>
              <a:buChar char="•"/>
            </a:pPr>
            <a:r>
              <a:rPr lang="en-US" dirty="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a:latin typeface="+mn-lt"/>
              </a:rPr>
              <a:t>Note: One major change is improved</a:t>
            </a:r>
            <a:br>
              <a:rPr lang="en-US" sz="1800" dirty="0">
                <a:latin typeface="+mn-lt"/>
              </a:rPr>
            </a:br>
            <a:r>
              <a:rPr lang="en-US" sz="1800" dirty="0">
                <a:latin typeface="+mn-lt"/>
              </a:rPr>
              <a:t>price performance of SDD relative</a:t>
            </a:r>
            <a:br>
              <a:rPr lang="en-US" sz="1800" dirty="0">
                <a:latin typeface="+mn-lt"/>
              </a:rPr>
            </a:br>
            <a:r>
              <a:rPr lang="en-US" sz="1800" dirty="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B3087-CBC4-4397-96A2-D747129DABA0}"/>
              </a:ext>
            </a:extLst>
          </p:cNvPr>
          <p:cNvSpPr>
            <a:spLocks noGrp="1"/>
          </p:cNvSpPr>
          <p:nvPr>
            <p:ph type="title"/>
          </p:nvPr>
        </p:nvSpPr>
        <p:spPr/>
        <p:txBody>
          <a:bodyPr/>
          <a:lstStyle/>
          <a:p>
            <a:r>
              <a:rPr lang="en-IN" dirty="0"/>
              <a:t>Log Structured Merge (LSM) Tree</a:t>
            </a:r>
          </a:p>
        </p:txBody>
      </p:sp>
      <p:sp>
        <p:nvSpPr>
          <p:cNvPr id="10" name="Content Placeholder 9">
            <a:extLst>
              <a:ext uri="{FF2B5EF4-FFF2-40B4-BE49-F238E27FC236}">
                <a16:creationId xmlns:a16="http://schemas.microsoft.com/office/drawing/2014/main" id="{49E48722-7D6F-4349-9BD7-8ECBD7BA9D81}"/>
              </a:ext>
            </a:extLst>
          </p:cNvPr>
          <p:cNvSpPr>
            <a:spLocks noGrp="1"/>
          </p:cNvSpPr>
          <p:nvPr>
            <p:ph idx="1"/>
          </p:nvPr>
        </p:nvSpPr>
        <p:spPr>
          <a:xfrm>
            <a:off x="1768876" y="800747"/>
            <a:ext cx="2731121" cy="3947602"/>
          </a:xfrm>
        </p:spPr>
        <p:txBody>
          <a:bodyPr/>
          <a:lstStyle/>
          <a:p>
            <a:r>
              <a:rPr lang="en-IN" dirty="0"/>
              <a:t>Consider only inserts/queries for now</a:t>
            </a:r>
          </a:p>
          <a:p>
            <a:r>
              <a:rPr lang="en-IN" dirty="0"/>
              <a:t>Records inserted first into in-memory tree (L</a:t>
            </a:r>
            <a:r>
              <a:rPr lang="en-IN" sz="1500" baseline="-25000" dirty="0"/>
              <a:t>0</a:t>
            </a:r>
            <a:r>
              <a:rPr lang="en-IN" dirty="0"/>
              <a:t> tree)</a:t>
            </a:r>
          </a:p>
          <a:p>
            <a:r>
              <a:rPr lang="en-IN" dirty="0"/>
              <a:t>When in-memory tree is full, records moved to disk (L</a:t>
            </a:r>
            <a:r>
              <a:rPr lang="en-IN" sz="1500" baseline="-25000" dirty="0"/>
              <a:t>1</a:t>
            </a:r>
            <a:r>
              <a:rPr lang="en-IN" dirty="0"/>
              <a:t> tree)</a:t>
            </a:r>
          </a:p>
          <a:p>
            <a:pPr lvl="1"/>
            <a:r>
              <a:rPr lang="en-IN" dirty="0"/>
              <a:t>B</a:t>
            </a:r>
            <a:r>
              <a:rPr lang="en-IN" sz="1500" baseline="30000" dirty="0"/>
              <a:t>+</a:t>
            </a:r>
            <a:r>
              <a:rPr lang="en-IN" dirty="0"/>
              <a:t>-tree constructed using bottom-up build by merging existing L</a:t>
            </a:r>
            <a:r>
              <a:rPr lang="en-IN" sz="1500" baseline="-25000" dirty="0"/>
              <a:t>1</a:t>
            </a:r>
            <a:r>
              <a:rPr lang="en-IN" dirty="0"/>
              <a:t> tree with records from L</a:t>
            </a:r>
            <a:r>
              <a:rPr lang="en-IN" sz="1500" baseline="-25000" dirty="0"/>
              <a:t>0</a:t>
            </a:r>
            <a:r>
              <a:rPr lang="en-IN" dirty="0"/>
              <a:t> tree</a:t>
            </a:r>
          </a:p>
          <a:p>
            <a:r>
              <a:rPr lang="en-IN" dirty="0"/>
              <a:t>When L</a:t>
            </a:r>
            <a:r>
              <a:rPr lang="en-IN" sz="1500" baseline="-25000" dirty="0"/>
              <a:t>1</a:t>
            </a:r>
            <a:r>
              <a:rPr lang="en-IN" dirty="0"/>
              <a:t> tree exceeds some threshold, merge into L</a:t>
            </a:r>
            <a:r>
              <a:rPr lang="en-IN" sz="1500" baseline="-25000" dirty="0"/>
              <a:t>2</a:t>
            </a:r>
            <a:r>
              <a:rPr lang="en-IN" dirty="0"/>
              <a:t> tree</a:t>
            </a:r>
          </a:p>
          <a:p>
            <a:pPr lvl="1"/>
            <a:r>
              <a:rPr lang="en-IN" dirty="0"/>
              <a:t>And so on for more levels</a:t>
            </a:r>
          </a:p>
          <a:p>
            <a:pPr lvl="1"/>
            <a:r>
              <a:rPr lang="en-IN" dirty="0"/>
              <a:t>Size threshold for L</a:t>
            </a:r>
            <a:r>
              <a:rPr lang="en-IN" sz="1500" baseline="-25000" dirty="0"/>
              <a:t>i+1</a:t>
            </a:r>
            <a:r>
              <a:rPr lang="en-IN" dirty="0"/>
              <a:t> tree is </a:t>
            </a:r>
            <a:r>
              <a:rPr lang="en-IN" i="1" dirty="0"/>
              <a:t>k </a:t>
            </a:r>
            <a:r>
              <a:rPr lang="en-IN" dirty="0"/>
              <a:t>times size threshold for L</a:t>
            </a:r>
            <a:r>
              <a:rPr lang="en-IN" sz="1500" baseline="-25000" dirty="0"/>
              <a:t>i</a:t>
            </a:r>
            <a:r>
              <a:rPr lang="en-IN" dirty="0"/>
              <a:t> tree </a:t>
            </a:r>
          </a:p>
        </p:txBody>
      </p:sp>
      <p:pic>
        <p:nvPicPr>
          <p:cNvPr id="11" name="Content Placeholder 8">
            <a:extLst>
              <a:ext uri="{FF2B5EF4-FFF2-40B4-BE49-F238E27FC236}">
                <a16:creationId xmlns:a16="http://schemas.microsoft.com/office/drawing/2014/main" id="{430DCB4C-DD9C-4AAD-B94C-3099AD3DD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499997" y="1348098"/>
            <a:ext cx="3277166" cy="28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72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B6BA-6E0C-4D10-ADF3-673FF8438A04}"/>
              </a:ext>
            </a:extLst>
          </p:cNvPr>
          <p:cNvSpPr>
            <a:spLocks noGrp="1"/>
          </p:cNvSpPr>
          <p:nvPr>
            <p:ph type="title"/>
          </p:nvPr>
        </p:nvSpPr>
        <p:spPr/>
        <p:txBody>
          <a:bodyPr/>
          <a:lstStyle/>
          <a:p>
            <a:r>
              <a:rPr lang="en-IN" dirty="0"/>
              <a:t>LSM Tree (Cont.)</a:t>
            </a:r>
          </a:p>
        </p:txBody>
      </p:sp>
      <p:sp>
        <p:nvSpPr>
          <p:cNvPr id="3" name="Content Placeholder 2">
            <a:extLst>
              <a:ext uri="{FF2B5EF4-FFF2-40B4-BE49-F238E27FC236}">
                <a16:creationId xmlns:a16="http://schemas.microsoft.com/office/drawing/2014/main" id="{D77AD0D8-4BDD-447A-8666-5ECF985FB764}"/>
              </a:ext>
            </a:extLst>
          </p:cNvPr>
          <p:cNvSpPr>
            <a:spLocks noGrp="1"/>
          </p:cNvSpPr>
          <p:nvPr>
            <p:ph idx="1"/>
          </p:nvPr>
        </p:nvSpPr>
        <p:spPr>
          <a:xfrm>
            <a:off x="1788851" y="800747"/>
            <a:ext cx="5740202" cy="3947602"/>
          </a:xfrm>
        </p:spPr>
        <p:txBody>
          <a:bodyPr/>
          <a:lstStyle/>
          <a:p>
            <a:r>
              <a:rPr lang="en-IN" dirty="0"/>
              <a:t>Benefits of LSM approach</a:t>
            </a:r>
          </a:p>
          <a:p>
            <a:pPr lvl="1"/>
            <a:r>
              <a:rPr lang="en-IN" dirty="0"/>
              <a:t>Inserts are done using only sequential I/O operations</a:t>
            </a:r>
          </a:p>
          <a:p>
            <a:pPr lvl="1"/>
            <a:r>
              <a:rPr lang="en-IN" dirty="0"/>
              <a:t>Leaves are full, avoiding space wastage</a:t>
            </a:r>
          </a:p>
          <a:p>
            <a:pPr lvl="1"/>
            <a:r>
              <a:rPr lang="en-IN" dirty="0"/>
              <a:t>Reduced number of I/O operations per record inserted as compared to normal B</a:t>
            </a:r>
            <a:r>
              <a:rPr lang="en-IN" sz="1500" baseline="30000" dirty="0"/>
              <a:t>+</a:t>
            </a:r>
            <a:r>
              <a:rPr lang="en-IN" dirty="0"/>
              <a:t>-tree (up to some size)</a:t>
            </a:r>
          </a:p>
          <a:p>
            <a:r>
              <a:rPr lang="en-IN" dirty="0"/>
              <a:t>Drawback of LSM approach</a:t>
            </a:r>
          </a:p>
          <a:p>
            <a:pPr lvl="1"/>
            <a:r>
              <a:rPr lang="en-IN" dirty="0"/>
              <a:t>Queries have to search multiple trees</a:t>
            </a:r>
          </a:p>
          <a:p>
            <a:pPr lvl="1"/>
            <a:r>
              <a:rPr lang="en-IN" dirty="0"/>
              <a:t>Entire content of each level copied multiple times</a:t>
            </a:r>
          </a:p>
          <a:p>
            <a:r>
              <a:rPr lang="en-IN" dirty="0"/>
              <a:t>Stepped-merge index</a:t>
            </a:r>
          </a:p>
          <a:p>
            <a:pPr lvl="1"/>
            <a:r>
              <a:rPr lang="en-IN" dirty="0"/>
              <a:t>Variant of LSM tree with multiple trees at each level</a:t>
            </a:r>
          </a:p>
          <a:p>
            <a:pPr lvl="1"/>
            <a:r>
              <a:rPr lang="en-IN" dirty="0"/>
              <a:t>Reduces write cost compared to LSM tree</a:t>
            </a:r>
          </a:p>
          <a:p>
            <a:pPr lvl="1"/>
            <a:r>
              <a:rPr lang="en-IN" dirty="0"/>
              <a:t>But queries are even more expensive</a:t>
            </a:r>
          </a:p>
          <a:p>
            <a:pPr lvl="2"/>
            <a:r>
              <a:rPr lang="en-IN" dirty="0"/>
              <a:t>Bloom filters to avoid lookups in most trees </a:t>
            </a:r>
          </a:p>
          <a:p>
            <a:r>
              <a:rPr lang="en-IN" dirty="0"/>
              <a:t>Details are covered in Chapter 24 </a:t>
            </a:r>
          </a:p>
          <a:p>
            <a:pPr lvl="1"/>
            <a:endParaRPr lang="en-IN" dirty="0"/>
          </a:p>
        </p:txBody>
      </p:sp>
    </p:spTree>
    <p:extLst>
      <p:ext uri="{BB962C8B-B14F-4D97-AF65-F5344CB8AC3E}">
        <p14:creationId xmlns:p14="http://schemas.microsoft.com/office/powerpoint/2010/main" val="27043429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9F8D-79D5-40BA-A0BE-77C0235D404D}"/>
              </a:ext>
            </a:extLst>
          </p:cNvPr>
          <p:cNvSpPr>
            <a:spLocks noGrp="1"/>
          </p:cNvSpPr>
          <p:nvPr>
            <p:ph type="title"/>
          </p:nvPr>
        </p:nvSpPr>
        <p:spPr/>
        <p:txBody>
          <a:bodyPr/>
          <a:lstStyle/>
          <a:p>
            <a:r>
              <a:rPr lang="en-IN" dirty="0"/>
              <a:t>LSM Trees (Cont.)</a:t>
            </a:r>
          </a:p>
        </p:txBody>
      </p:sp>
      <p:sp>
        <p:nvSpPr>
          <p:cNvPr id="3" name="Content Placeholder 2">
            <a:extLst>
              <a:ext uri="{FF2B5EF4-FFF2-40B4-BE49-F238E27FC236}">
                <a16:creationId xmlns:a16="http://schemas.microsoft.com/office/drawing/2014/main" id="{7F436E40-4E40-40EF-B015-EE1FAC4B7EBF}"/>
              </a:ext>
            </a:extLst>
          </p:cNvPr>
          <p:cNvSpPr>
            <a:spLocks noGrp="1"/>
          </p:cNvSpPr>
          <p:nvPr>
            <p:ph idx="1"/>
          </p:nvPr>
        </p:nvSpPr>
        <p:spPr>
          <a:xfrm>
            <a:off x="1782192" y="800747"/>
            <a:ext cx="5746861" cy="3947602"/>
          </a:xfrm>
        </p:spPr>
        <p:txBody>
          <a:bodyPr/>
          <a:lstStyle/>
          <a:p>
            <a:r>
              <a:rPr lang="en-IN" dirty="0"/>
              <a:t>Deletion handled by adding special “delete” entries</a:t>
            </a:r>
          </a:p>
          <a:p>
            <a:pPr lvl="1"/>
            <a:r>
              <a:rPr lang="en-IN" dirty="0"/>
              <a:t>Lookups will find both original entry and the delete entry, and must return only those entries that do not have matching delete entry</a:t>
            </a:r>
          </a:p>
          <a:p>
            <a:pPr lvl="1"/>
            <a:r>
              <a:rPr lang="en-IN" dirty="0"/>
              <a:t>When trees are merged, if we find a delete entry matching an original entry, both are dropped.</a:t>
            </a:r>
          </a:p>
          <a:p>
            <a:r>
              <a:rPr lang="en-IN" dirty="0"/>
              <a:t>Update handled using </a:t>
            </a:r>
            <a:r>
              <a:rPr lang="en-IN" dirty="0" err="1"/>
              <a:t>insert+delete</a:t>
            </a:r>
            <a:endParaRPr lang="en-IN" dirty="0"/>
          </a:p>
          <a:p>
            <a:r>
              <a:rPr lang="en-IN" dirty="0"/>
              <a:t>LSM trees were introduced for disk-based indices</a:t>
            </a:r>
          </a:p>
          <a:p>
            <a:pPr lvl="1"/>
            <a:r>
              <a:rPr lang="en-IN" dirty="0"/>
              <a:t>But useful to minimize erases with flash-based indices</a:t>
            </a:r>
          </a:p>
          <a:p>
            <a:pPr lvl="1"/>
            <a:r>
              <a:rPr lang="en-IN" dirty="0"/>
              <a:t>The stepped-merge variant of LSM trees is used in many </a:t>
            </a:r>
            <a:r>
              <a:rPr lang="en-IN" dirty="0" err="1"/>
              <a:t>BigData</a:t>
            </a:r>
            <a:r>
              <a:rPr lang="en-IN" dirty="0"/>
              <a:t> storage systems</a:t>
            </a:r>
          </a:p>
          <a:p>
            <a:pPr lvl="2"/>
            <a:r>
              <a:rPr lang="en-IN" dirty="0"/>
              <a:t>Google </a:t>
            </a:r>
            <a:r>
              <a:rPr lang="en-IN" dirty="0" err="1"/>
              <a:t>BigTable</a:t>
            </a:r>
            <a:r>
              <a:rPr lang="en-IN" dirty="0"/>
              <a:t>, Apache Cassandra, MongoDB</a:t>
            </a:r>
          </a:p>
          <a:p>
            <a:pPr lvl="2"/>
            <a:r>
              <a:rPr lang="en-IN" dirty="0"/>
              <a:t>And more recently in SQLite4, </a:t>
            </a:r>
            <a:r>
              <a:rPr lang="en-IN" dirty="0" err="1"/>
              <a:t>LevelDB</a:t>
            </a:r>
            <a:r>
              <a:rPr lang="en-IN" dirty="0"/>
              <a:t>, and </a:t>
            </a:r>
            <a:r>
              <a:rPr lang="en-IN" dirty="0" err="1"/>
              <a:t>MyRocks</a:t>
            </a:r>
            <a:r>
              <a:rPr lang="en-IN" dirty="0"/>
              <a:t> storage engine of MySQL </a:t>
            </a:r>
          </a:p>
          <a:p>
            <a:endParaRPr lang="en-IN" dirty="0"/>
          </a:p>
        </p:txBody>
      </p:sp>
    </p:spTree>
    <p:extLst>
      <p:ext uri="{BB962C8B-B14F-4D97-AF65-F5344CB8AC3E}">
        <p14:creationId xmlns:p14="http://schemas.microsoft.com/office/powerpoint/2010/main" val="1943443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CD51-7C8C-476D-B17A-5604D930AA1B}"/>
              </a:ext>
            </a:extLst>
          </p:cNvPr>
          <p:cNvSpPr>
            <a:spLocks noGrp="1"/>
          </p:cNvSpPr>
          <p:nvPr>
            <p:ph type="title"/>
          </p:nvPr>
        </p:nvSpPr>
        <p:spPr/>
        <p:txBody>
          <a:bodyPr/>
          <a:lstStyle/>
          <a:p>
            <a:r>
              <a:rPr lang="en-IN" dirty="0"/>
              <a:t>Buffer Tree</a:t>
            </a:r>
          </a:p>
        </p:txBody>
      </p:sp>
      <p:sp>
        <p:nvSpPr>
          <p:cNvPr id="3" name="Content Placeholder 2">
            <a:extLst>
              <a:ext uri="{FF2B5EF4-FFF2-40B4-BE49-F238E27FC236}">
                <a16:creationId xmlns:a16="http://schemas.microsoft.com/office/drawing/2014/main" id="{97E54EA5-BC9B-4BA7-A0E5-D972FC597797}"/>
              </a:ext>
            </a:extLst>
          </p:cNvPr>
          <p:cNvSpPr>
            <a:spLocks noGrp="1"/>
          </p:cNvSpPr>
          <p:nvPr>
            <p:ph idx="1"/>
          </p:nvPr>
        </p:nvSpPr>
        <p:spPr>
          <a:xfrm>
            <a:off x="1788851" y="800747"/>
            <a:ext cx="5740202" cy="3947602"/>
          </a:xfrm>
        </p:spPr>
        <p:txBody>
          <a:bodyPr/>
          <a:lstStyle/>
          <a:p>
            <a:r>
              <a:rPr lang="en-IN" dirty="0"/>
              <a:t>Alternative to LSM tree</a:t>
            </a:r>
          </a:p>
          <a:p>
            <a:r>
              <a:rPr lang="en-IN" dirty="0"/>
              <a:t>Key idea: each internal node of B</a:t>
            </a:r>
            <a:r>
              <a:rPr lang="en-IN" sz="1500" baseline="30000" dirty="0"/>
              <a:t>+</a:t>
            </a:r>
            <a:r>
              <a:rPr lang="en-IN" dirty="0"/>
              <a:t>-tree has a buffer to store inserts</a:t>
            </a:r>
          </a:p>
          <a:p>
            <a:pPr lvl="1"/>
            <a:r>
              <a:rPr lang="en-IN" dirty="0"/>
              <a:t>Inserts are moved to lower levels when buffer is full</a:t>
            </a:r>
          </a:p>
          <a:p>
            <a:pPr lvl="1"/>
            <a:r>
              <a:rPr lang="en-IN" dirty="0"/>
              <a:t>With a large buffer, many records are moved to lower level each time</a:t>
            </a:r>
          </a:p>
          <a:p>
            <a:pPr lvl="1"/>
            <a:r>
              <a:rPr lang="en-IN" dirty="0"/>
              <a:t>Per record I/O decreases correspondingly </a:t>
            </a:r>
          </a:p>
          <a:p>
            <a:r>
              <a:rPr lang="en-IN" dirty="0"/>
              <a:t>Benefits</a:t>
            </a:r>
          </a:p>
          <a:p>
            <a:pPr lvl="1"/>
            <a:r>
              <a:rPr lang="en-IN" dirty="0"/>
              <a:t>Less overhead on queries</a:t>
            </a:r>
          </a:p>
          <a:p>
            <a:pPr lvl="1"/>
            <a:r>
              <a:rPr lang="en-IN" dirty="0"/>
              <a:t>Can be used with any tree index structure</a:t>
            </a:r>
          </a:p>
          <a:p>
            <a:pPr lvl="1"/>
            <a:r>
              <a:rPr lang="en-IN" dirty="0"/>
              <a:t>Used in PostgreSQL Generalized Search Tree (</a:t>
            </a:r>
            <a:r>
              <a:rPr lang="en-IN" dirty="0" err="1"/>
              <a:t>GiST</a:t>
            </a:r>
            <a:r>
              <a:rPr lang="en-IN" dirty="0"/>
              <a:t>) indices</a:t>
            </a:r>
          </a:p>
          <a:p>
            <a:r>
              <a:rPr lang="en-IN" dirty="0"/>
              <a:t>Drawback: more random I/O than LSM tree</a:t>
            </a:r>
          </a:p>
        </p:txBody>
      </p:sp>
      <p:pic>
        <p:nvPicPr>
          <p:cNvPr id="5" name="Graphic 4">
            <a:extLst>
              <a:ext uri="{FF2B5EF4-FFF2-40B4-BE49-F238E27FC236}">
                <a16:creationId xmlns:a16="http://schemas.microsoft.com/office/drawing/2014/main" id="{05296A56-F08F-4E11-BBF8-A569A17C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0999" y="3481818"/>
            <a:ext cx="5740202" cy="821443"/>
          </a:xfrm>
          <a:prstGeom prst="rect">
            <a:avLst/>
          </a:prstGeom>
        </p:spPr>
      </p:pic>
    </p:spTree>
    <p:extLst>
      <p:ext uri="{BB962C8B-B14F-4D97-AF65-F5344CB8AC3E}">
        <p14:creationId xmlns:p14="http://schemas.microsoft.com/office/powerpoint/2010/main" val="18123131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1768876" y="800747"/>
            <a:ext cx="5646198" cy="3947602"/>
          </a:xfrm>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p:txBody>
      </p:sp>
    </p:spTree>
    <p:extLst>
      <p:ext uri="{BB962C8B-B14F-4D97-AF65-F5344CB8AC3E}">
        <p14:creationId xmlns:p14="http://schemas.microsoft.com/office/powerpoint/2010/main" val="3378140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1768876" y="765700"/>
            <a:ext cx="5730872" cy="3732482"/>
          </a:xfrm>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8" y="2295227"/>
            <a:ext cx="4528595" cy="197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3807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1768876" y="812307"/>
            <a:ext cx="5799338" cy="3983531"/>
          </a:xfrm>
        </p:spPr>
        <p:txBody>
          <a:bodyPr/>
          <a:lstStyle/>
          <a:p>
            <a:pPr marL="285750" indent="-285750"/>
            <a:r>
              <a:rPr lang="en-US" altLang="en-US" dirty="0"/>
              <a:t>Bitmap indices are useful for queries on multiple attributes </a:t>
            </a:r>
          </a:p>
          <a:p>
            <a:pPr marL="600075" lvl="1" indent="-257175"/>
            <a:r>
              <a:rPr lang="en-US" altLang="en-US" dirty="0"/>
              <a:t>not particularly useful for single attribute queries</a:t>
            </a:r>
          </a:p>
          <a:p>
            <a:pPr marL="285750" indent="-285750"/>
            <a:r>
              <a:rPr lang="en-US" altLang="en-US" dirty="0"/>
              <a:t>Queries are answered using bitmap operations</a:t>
            </a:r>
          </a:p>
          <a:p>
            <a:pPr marL="600075" lvl="1" indent="-257175"/>
            <a:r>
              <a:rPr lang="en-US" altLang="en-US" dirty="0"/>
              <a:t>Intersection (and)</a:t>
            </a:r>
          </a:p>
          <a:p>
            <a:pPr marL="600075" lvl="1" indent="-257175"/>
            <a:r>
              <a:rPr lang="en-US" altLang="en-US" dirty="0"/>
              <a:t>Union (or)</a:t>
            </a:r>
          </a:p>
          <a:p>
            <a:pPr marL="285750" indent="-285750"/>
            <a:r>
              <a:rPr lang="en-US" altLang="en-US" dirty="0"/>
              <a:t>Each operation takes two bitmaps of the same size and applies the operation on corresponding bits to get the result bitmap</a:t>
            </a:r>
          </a:p>
          <a:p>
            <a:pPr marL="600075" lvl="1" indent="-257175"/>
            <a:r>
              <a:rPr lang="en-US" altLang="en-US" dirty="0"/>
              <a:t>E.g.,   100110  AND 110011 = 100010</a:t>
            </a:r>
          </a:p>
          <a:p>
            <a:pPr marL="600075" lvl="1" indent="-257175">
              <a:buNone/>
            </a:pPr>
            <a:r>
              <a:rPr lang="en-US" altLang="en-US" dirty="0"/>
              <a:t>                100110  OR  110011 = 110111</a:t>
            </a:r>
            <a:br>
              <a:rPr lang="en-US" altLang="en-US" dirty="0"/>
            </a:br>
            <a:r>
              <a:rPr lang="en-US" altLang="en-US" dirty="0"/>
              <a:t>                       NOT 100110  = 011001</a:t>
            </a:r>
          </a:p>
          <a:p>
            <a:pPr marL="600075" lvl="1" indent="-257175"/>
            <a:r>
              <a:rPr lang="en-US" altLang="en-US" dirty="0"/>
              <a:t>Males with income level L1:   10010 AND 10100 = 10000</a:t>
            </a:r>
          </a:p>
          <a:p>
            <a:pPr marL="900113" lvl="2" indent="-257175"/>
            <a:r>
              <a:rPr lang="en-US" altLang="en-US" dirty="0"/>
              <a:t>Can then retrieve required tuples.</a:t>
            </a:r>
          </a:p>
          <a:p>
            <a:pPr marL="900113" lvl="2" indent="-257175"/>
            <a:r>
              <a:rPr lang="en-US" altLang="en-US" dirty="0"/>
              <a:t>Counting number of matching tuples is even faster</a:t>
            </a:r>
          </a:p>
        </p:txBody>
      </p:sp>
    </p:spTree>
    <p:extLst>
      <p:ext uri="{BB962C8B-B14F-4D97-AF65-F5344CB8AC3E}">
        <p14:creationId xmlns:p14="http://schemas.microsoft.com/office/powerpoint/2010/main" val="42188173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1"/>
          </p:nvPr>
        </p:nvSpPr>
        <p:spPr>
          <a:xfrm>
            <a:off x="1782192" y="898864"/>
            <a:ext cx="5632882" cy="3610034"/>
          </a:xfrm>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p:txBody>
      </p:sp>
    </p:spTree>
    <p:extLst>
      <p:ext uri="{BB962C8B-B14F-4D97-AF65-F5344CB8AC3E}">
        <p14:creationId xmlns:p14="http://schemas.microsoft.com/office/powerpoint/2010/main" val="21041272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1"/>
          </p:nvPr>
        </p:nvSpPr>
        <p:spPr>
          <a:xfrm>
            <a:off x="1768876" y="820342"/>
            <a:ext cx="5686148" cy="3677840"/>
          </a:xfrm>
        </p:spPr>
        <p:txBody>
          <a:bodyPr/>
          <a:lstStyle/>
          <a:p>
            <a:r>
              <a:rPr lang="en-US" altLang="en-US" dirty="0"/>
              <a:t>Bitmaps are packed into words;  a single word and (a basic CPU instruction) computes and of 32 or 64 bits at once</a:t>
            </a:r>
          </a:p>
          <a:p>
            <a:pPr lvl="1"/>
            <a:r>
              <a:rPr lang="en-US" altLang="en-US" dirty="0"/>
              <a:t>E.g., 1-million-bit maps can be and-</a:t>
            </a:r>
            <a:r>
              <a:rPr lang="en-US" altLang="en-US" dirty="0" err="1"/>
              <a:t>ed</a:t>
            </a:r>
            <a:r>
              <a:rPr lang="en-US" altLang="en-US" dirty="0"/>
              <a:t>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p:txBody>
      </p:sp>
    </p:spTree>
    <p:extLst>
      <p:ext uri="{BB962C8B-B14F-4D97-AF65-F5344CB8AC3E}">
        <p14:creationId xmlns:p14="http://schemas.microsoft.com/office/powerpoint/2010/main" val="384902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665182" y="2097485"/>
            <a:ext cx="4446415"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Spatial and Temporal Indices</a:t>
            </a:r>
          </a:p>
        </p:txBody>
      </p:sp>
    </p:spTree>
    <p:extLst>
      <p:ext uri="{BB962C8B-B14F-4D97-AF65-F5344CB8AC3E}">
        <p14:creationId xmlns:p14="http://schemas.microsoft.com/office/powerpoint/2010/main" val="2174597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9448070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FC67521-7F9B-4735-B715-B36E3C30DDD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Spatial Data</a:t>
            </a:r>
          </a:p>
        </p:txBody>
      </p:sp>
      <p:sp>
        <p:nvSpPr>
          <p:cNvPr id="128003" name="Rectangle 3">
            <a:extLst>
              <a:ext uri="{FF2B5EF4-FFF2-40B4-BE49-F238E27FC236}">
                <a16:creationId xmlns:a16="http://schemas.microsoft.com/office/drawing/2014/main" id="{E7EFBCE8-0EDF-4A48-A1D2-2597E17CB2AC}"/>
              </a:ext>
            </a:extLst>
          </p:cNvPr>
          <p:cNvSpPr>
            <a:spLocks noGrp="1" noChangeArrowheads="1"/>
          </p:cNvSpPr>
          <p:nvPr>
            <p:ph idx="1"/>
          </p:nvPr>
        </p:nvSpPr>
        <p:spPr>
          <a:xfrm>
            <a:off x="1768876" y="800747"/>
            <a:ext cx="5760177" cy="3947602"/>
          </a:xfrm>
        </p:spPr>
        <p:txBody>
          <a:bodyPr/>
          <a:lstStyle/>
          <a:p>
            <a:r>
              <a:rPr lang="en-US" altLang="en-US" dirty="0"/>
              <a:t>Databases can store data types such as lines, polygons, in addition to raster images </a:t>
            </a:r>
          </a:p>
          <a:p>
            <a:pPr lvl="1"/>
            <a:r>
              <a:rPr lang="en-US" altLang="en-US" dirty="0"/>
              <a:t>allows relational databases to store and retrieve spatial information</a:t>
            </a:r>
          </a:p>
          <a:p>
            <a:pPr lvl="1"/>
            <a:r>
              <a:rPr lang="en-US" altLang="en-US" dirty="0"/>
              <a:t>Queries can use spatial conditions (e.g. contains or overlaps).</a:t>
            </a:r>
          </a:p>
          <a:p>
            <a:pPr lvl="1"/>
            <a:r>
              <a:rPr lang="en-US" altLang="en-US" dirty="0"/>
              <a:t>queries can mix spatial and nonspatial conditions </a:t>
            </a:r>
          </a:p>
          <a:p>
            <a:r>
              <a:rPr lang="en-US" altLang="en-US" b="1" dirty="0">
                <a:solidFill>
                  <a:srgbClr val="002060"/>
                </a:solidFill>
              </a:rPr>
              <a:t>Nearest neighbor queries</a:t>
            </a:r>
            <a:r>
              <a:rPr lang="en-US" altLang="en-US" dirty="0"/>
              <a:t>, given a point or an object, find the nearest object that satisfies given conditions.</a:t>
            </a:r>
          </a:p>
          <a:p>
            <a:r>
              <a:rPr lang="en-US" altLang="en-US" b="1" dirty="0">
                <a:solidFill>
                  <a:srgbClr val="002060"/>
                </a:solidFill>
              </a:rPr>
              <a:t>Range queries </a:t>
            </a:r>
            <a:r>
              <a:rPr lang="en-US" altLang="en-US" dirty="0"/>
              <a:t>deal with spatial regions. e.g., ask for objects that lie partially or fully inside a specified region.</a:t>
            </a:r>
          </a:p>
          <a:p>
            <a:r>
              <a:rPr lang="en-US" altLang="en-US" dirty="0"/>
              <a:t>Queries that compute intersections or </a:t>
            </a:r>
            <a:r>
              <a:rPr lang="en-US" altLang="en-US" dirty="0">
                <a:solidFill>
                  <a:srgbClr val="002060"/>
                </a:solidFill>
              </a:rPr>
              <a:t>unions</a:t>
            </a:r>
            <a:r>
              <a:rPr lang="en-US" altLang="en-US" dirty="0"/>
              <a:t> of regions.</a:t>
            </a:r>
          </a:p>
          <a:p>
            <a:r>
              <a:rPr lang="en-US" altLang="en-US" b="1" dirty="0">
                <a:solidFill>
                  <a:srgbClr val="002060"/>
                </a:solidFill>
              </a:rPr>
              <a:t>Spatial join </a:t>
            </a:r>
            <a:r>
              <a:rPr lang="en-US" altLang="en-US" dirty="0"/>
              <a:t>of two spatial relations with the location playing the role of join attribute.</a:t>
            </a:r>
          </a:p>
        </p:txBody>
      </p:sp>
    </p:spTree>
    <p:extLst>
      <p:ext uri="{BB962C8B-B14F-4D97-AF65-F5344CB8AC3E}">
        <p14:creationId xmlns:p14="http://schemas.microsoft.com/office/powerpoint/2010/main" val="3588941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46936AA-5389-4706-9D86-8A63CE20FA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of Spatial Data</a:t>
            </a:r>
          </a:p>
        </p:txBody>
      </p:sp>
      <p:sp>
        <p:nvSpPr>
          <p:cNvPr id="132099" name="Rectangle 3">
            <a:extLst>
              <a:ext uri="{FF2B5EF4-FFF2-40B4-BE49-F238E27FC236}">
                <a16:creationId xmlns:a16="http://schemas.microsoft.com/office/drawing/2014/main" id="{EC4A4D1F-8168-4564-BDE7-6C8D4BD78D9F}"/>
              </a:ext>
            </a:extLst>
          </p:cNvPr>
          <p:cNvSpPr>
            <a:spLocks noGrp="1" noChangeArrowheads="1"/>
          </p:cNvSpPr>
          <p:nvPr>
            <p:ph idx="1"/>
          </p:nvPr>
        </p:nvSpPr>
        <p:spPr>
          <a:xfrm>
            <a:off x="1768876" y="885588"/>
            <a:ext cx="3326312" cy="3947602"/>
          </a:xfrm>
        </p:spPr>
        <p:txBody>
          <a:bodyPr/>
          <a:lstStyle/>
          <a:p>
            <a:r>
              <a:rPr lang="en-US" altLang="en-US" b="1" dirty="0">
                <a:solidFill>
                  <a:srgbClr val="002060"/>
                </a:solidFill>
              </a:rPr>
              <a:t>k-d tree</a:t>
            </a:r>
            <a:r>
              <a:rPr lang="en-US" altLang="en-US" dirty="0">
                <a:solidFill>
                  <a:srgbClr val="002060"/>
                </a:solidFill>
              </a:rPr>
              <a:t> </a:t>
            </a:r>
            <a:r>
              <a:rPr lang="en-US" altLang="en-US" dirty="0"/>
              <a:t>- early structure used for indexing in multiple dimensions.</a:t>
            </a:r>
          </a:p>
          <a:p>
            <a:r>
              <a:rPr lang="en-US" altLang="en-US" dirty="0"/>
              <a:t>Each level of a </a:t>
            </a:r>
            <a:r>
              <a:rPr lang="en-US" altLang="en-US" i="1" dirty="0"/>
              <a:t>k-d</a:t>
            </a:r>
            <a:r>
              <a:rPr lang="en-US" altLang="en-US" dirty="0"/>
              <a:t>  tree partitions the space into two.</a:t>
            </a:r>
          </a:p>
          <a:p>
            <a:pPr lvl="1"/>
            <a:r>
              <a:rPr lang="en-US" altLang="en-US" dirty="0"/>
              <a:t>Choose one dimension for partitioning at the root level of the tree.</a:t>
            </a:r>
          </a:p>
          <a:p>
            <a:pPr lvl="1"/>
            <a:r>
              <a:rPr lang="en-US" altLang="en-US" dirty="0"/>
              <a:t>Choose another dimensions for partitioning in nodes at the next level and so on, cycling through the dimensions.</a:t>
            </a:r>
          </a:p>
          <a:p>
            <a:r>
              <a:rPr lang="en-US" altLang="en-US" dirty="0"/>
              <a:t>In each node, approximately half of the points stored in the sub-tree fall on one side and half on the other.</a:t>
            </a:r>
          </a:p>
          <a:p>
            <a:r>
              <a:rPr lang="en-US" altLang="en-US" dirty="0"/>
              <a:t>Partitioning stops when a node has less than a given number of points.</a:t>
            </a:r>
          </a:p>
        </p:txBody>
      </p:sp>
      <p:pic>
        <p:nvPicPr>
          <p:cNvPr id="4" name="Picture 7">
            <a:extLst>
              <a:ext uri="{FF2B5EF4-FFF2-40B4-BE49-F238E27FC236}">
                <a16:creationId xmlns:a16="http://schemas.microsoft.com/office/drawing/2014/main" id="{B28D4692-2C0C-4171-B92F-B0BEE58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661" y="687145"/>
            <a:ext cx="2665429" cy="27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5F5BAEA6-A9D8-43EF-8AFB-109BDADBBC00}"/>
              </a:ext>
            </a:extLst>
          </p:cNvPr>
          <p:cNvSpPr txBox="1">
            <a:spLocks noChangeArrowheads="1"/>
          </p:cNvSpPr>
          <p:nvPr/>
        </p:nvSpPr>
        <p:spPr bwMode="auto">
          <a:xfrm>
            <a:off x="5144679" y="3622519"/>
            <a:ext cx="2632484" cy="12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indent="-257175" defTabSz="685800">
              <a:lnSpc>
                <a:spcPct val="90000"/>
              </a:lnSpc>
            </a:pPr>
            <a:r>
              <a:rPr lang="en-US" altLang="en-US" sz="1275" kern="0" dirty="0">
                <a:solidFill>
                  <a:srgbClr val="000000"/>
                </a:solidFill>
                <a:latin typeface="Helvetica"/>
              </a:rPr>
              <a:t>The </a:t>
            </a:r>
            <a:r>
              <a:rPr lang="en-US" altLang="en-US" sz="1275" b="1" kern="0" dirty="0">
                <a:solidFill>
                  <a:srgbClr val="002060"/>
                </a:solidFill>
                <a:latin typeface="Helvetica"/>
              </a:rPr>
              <a:t>k-d-B tree</a:t>
            </a:r>
            <a:r>
              <a:rPr lang="en-US" altLang="en-US" sz="1275" kern="0" dirty="0">
                <a:solidFill>
                  <a:srgbClr val="002060"/>
                </a:solidFill>
                <a:latin typeface="Helvetica"/>
              </a:rPr>
              <a:t> </a:t>
            </a:r>
            <a:r>
              <a:rPr lang="en-US" altLang="en-US" sz="1275" kern="0" dirty="0">
                <a:solidFill>
                  <a:srgbClr val="000000"/>
                </a:solidFill>
                <a:latin typeface="Helvetica"/>
              </a:rPr>
              <a:t>extends the </a:t>
            </a:r>
            <a:r>
              <a:rPr lang="en-US" altLang="en-US" sz="1275" i="1" kern="0" dirty="0">
                <a:solidFill>
                  <a:srgbClr val="000000"/>
                </a:solidFill>
                <a:latin typeface="Helvetica"/>
              </a:rPr>
              <a:t>k-d</a:t>
            </a:r>
            <a:r>
              <a:rPr lang="en-US" altLang="en-US" sz="1275" kern="0" dirty="0">
                <a:solidFill>
                  <a:srgbClr val="000000"/>
                </a:solidFill>
                <a:latin typeface="Helvetica"/>
              </a:rPr>
              <a:t> tree to allow multiple child nodes for each internal node; well-suited for secondary storage.</a:t>
            </a:r>
          </a:p>
          <a:p>
            <a:pPr marL="257175" indent="-257175" defTabSz="685800">
              <a:lnSpc>
                <a:spcPct val="90000"/>
              </a:lnSpc>
            </a:pPr>
            <a:endParaRPr lang="en-US" altLang="en-US" sz="1275" kern="0" dirty="0">
              <a:solidFill>
                <a:srgbClr val="000000"/>
              </a:solidFill>
              <a:latin typeface="Helvetica"/>
            </a:endParaRPr>
          </a:p>
        </p:txBody>
      </p:sp>
    </p:spTree>
    <p:extLst>
      <p:ext uri="{BB962C8B-B14F-4D97-AF65-F5344CB8AC3E}">
        <p14:creationId xmlns:p14="http://schemas.microsoft.com/office/powerpoint/2010/main" val="36401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94717B-8ECF-4F8B-945D-8AB26924C5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Division of Space by Quadtrees</a:t>
            </a:r>
          </a:p>
        </p:txBody>
      </p:sp>
      <p:sp>
        <p:nvSpPr>
          <p:cNvPr id="136195" name="Rectangle 3">
            <a:extLst>
              <a:ext uri="{FF2B5EF4-FFF2-40B4-BE49-F238E27FC236}">
                <a16:creationId xmlns:a16="http://schemas.microsoft.com/office/drawing/2014/main" id="{479A0A68-C07D-436B-B4EC-0157D394739F}"/>
              </a:ext>
            </a:extLst>
          </p:cNvPr>
          <p:cNvSpPr>
            <a:spLocks noGrp="1" noChangeArrowheads="1"/>
          </p:cNvSpPr>
          <p:nvPr>
            <p:ph idx="1"/>
          </p:nvPr>
        </p:nvSpPr>
        <p:spPr>
          <a:xfrm>
            <a:off x="1788851" y="865043"/>
            <a:ext cx="5740202" cy="3947602"/>
          </a:xfrm>
        </p:spPr>
        <p:txBody>
          <a:bodyPr/>
          <a:lstStyle/>
          <a:p>
            <a:pPr>
              <a:lnSpc>
                <a:spcPct val="90000"/>
              </a:lnSpc>
            </a:pPr>
            <a:r>
              <a:rPr lang="en-US" altLang="en-US" dirty="0"/>
              <a:t>Each node of a quadtree is associated with  a rectangular region of space; the top node is associated with the entire target space.</a:t>
            </a:r>
          </a:p>
          <a:p>
            <a:pPr>
              <a:lnSpc>
                <a:spcPct val="90000"/>
              </a:lnSpc>
            </a:pPr>
            <a:r>
              <a:rPr lang="en-US" altLang="en-US" dirty="0"/>
              <a:t>Each non-leaf  nodes divides its region into four equal sized quadrants</a:t>
            </a:r>
          </a:p>
          <a:p>
            <a:pPr lvl="1">
              <a:lnSpc>
                <a:spcPct val="90000"/>
              </a:lnSpc>
            </a:pPr>
            <a:r>
              <a:rPr lang="en-US" altLang="en-US" dirty="0"/>
              <a:t> correspondingly each such node has four child nodes corresponding to the four quadrants and so on</a:t>
            </a:r>
          </a:p>
          <a:p>
            <a:pPr>
              <a:lnSpc>
                <a:spcPct val="90000"/>
              </a:lnSpc>
            </a:pPr>
            <a:r>
              <a:rPr lang="en-US" altLang="en-US" dirty="0"/>
              <a:t>Leaf nodes have between zero and some fixed maximum number of points (set to 1 in example).</a:t>
            </a:r>
          </a:p>
        </p:txBody>
      </p:sp>
      <p:pic>
        <p:nvPicPr>
          <p:cNvPr id="136196" name="Picture 7">
            <a:extLst>
              <a:ext uri="{FF2B5EF4-FFF2-40B4-BE49-F238E27FC236}">
                <a16:creationId xmlns:a16="http://schemas.microsoft.com/office/drawing/2014/main" id="{231FABA6-5033-4C35-80CF-5126966A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51" y="2499706"/>
            <a:ext cx="1796896" cy="17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5922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07C7D0F-CE98-447A-BB57-D0098B31128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R-Trees</a:t>
            </a:r>
          </a:p>
        </p:txBody>
      </p:sp>
      <p:sp>
        <p:nvSpPr>
          <p:cNvPr id="140291" name="Rectangle 3">
            <a:extLst>
              <a:ext uri="{FF2B5EF4-FFF2-40B4-BE49-F238E27FC236}">
                <a16:creationId xmlns:a16="http://schemas.microsoft.com/office/drawing/2014/main" id="{DB6B82C9-851B-4DC2-8EBF-CDB535FD70E1}"/>
              </a:ext>
            </a:extLst>
          </p:cNvPr>
          <p:cNvSpPr>
            <a:spLocks noGrp="1" noChangeArrowheads="1"/>
          </p:cNvSpPr>
          <p:nvPr>
            <p:ph idx="1"/>
          </p:nvPr>
        </p:nvSpPr>
        <p:spPr>
          <a:xfrm>
            <a:off x="1775534" y="800747"/>
            <a:ext cx="5753519" cy="3947602"/>
          </a:xfrm>
        </p:spPr>
        <p:txBody>
          <a:bodyPr/>
          <a:lstStyle/>
          <a:p>
            <a:r>
              <a:rPr lang="en-US" altLang="en-US" b="1" dirty="0">
                <a:solidFill>
                  <a:srgbClr val="002060"/>
                </a:solidFill>
              </a:rPr>
              <a:t>R-trees</a:t>
            </a:r>
            <a:r>
              <a:rPr lang="en-US" altLang="en-US" dirty="0">
                <a:solidFill>
                  <a:srgbClr val="002060"/>
                </a:solidFill>
              </a:rPr>
              <a:t> </a:t>
            </a:r>
            <a:r>
              <a:rPr lang="en-US" altLang="en-US" dirty="0"/>
              <a:t>are a N-dimensional extension of B</a:t>
            </a:r>
            <a:r>
              <a:rPr lang="en-US" altLang="en-US" baseline="30000" dirty="0"/>
              <a:t>+</a:t>
            </a:r>
            <a:r>
              <a:rPr lang="en-US" altLang="en-US" dirty="0"/>
              <a:t>-trees, useful for indexing sets of rectangles and other polygons.</a:t>
            </a:r>
          </a:p>
          <a:p>
            <a:r>
              <a:rPr lang="en-US" altLang="en-US" dirty="0"/>
              <a:t>Supported in many modern database systems, along with variants like R</a:t>
            </a:r>
            <a:r>
              <a:rPr lang="en-US" altLang="en-US" baseline="30000" dirty="0"/>
              <a:t>+</a:t>
            </a:r>
            <a:r>
              <a:rPr lang="en-US" altLang="en-US" dirty="0"/>
              <a:t> -trees and R*-trees.</a:t>
            </a:r>
          </a:p>
          <a:p>
            <a:r>
              <a:rPr lang="en-US" altLang="en-US" dirty="0"/>
              <a:t>Basic idea: generalize the notion of a one-dimensional interval associated with each B+ -tree node to an </a:t>
            </a:r>
            <a:br>
              <a:rPr lang="en-US" altLang="en-US" dirty="0"/>
            </a:br>
            <a:r>
              <a:rPr lang="en-US" altLang="en-US" dirty="0"/>
              <a:t>N-dimensional interval, that is, an N-dimensional rectangle.</a:t>
            </a:r>
          </a:p>
          <a:p>
            <a:r>
              <a:rPr lang="en-US" altLang="en-US" dirty="0"/>
              <a:t>Will consider only the two-dimensional case (</a:t>
            </a:r>
            <a:r>
              <a:rPr lang="en-US" altLang="en-US" i="1" dirty="0"/>
              <a:t>N </a:t>
            </a:r>
            <a:r>
              <a:rPr lang="en-US" altLang="en-US" dirty="0"/>
              <a:t>= 2) </a:t>
            </a:r>
          </a:p>
          <a:p>
            <a:pPr lvl="1"/>
            <a:r>
              <a:rPr lang="en-US" altLang="en-US" dirty="0"/>
              <a:t>generalization for </a:t>
            </a:r>
            <a:r>
              <a:rPr lang="en-US" altLang="en-US" i="1" dirty="0"/>
              <a:t>N </a:t>
            </a:r>
            <a:r>
              <a:rPr lang="en-US" altLang="en-US" dirty="0"/>
              <a:t>&gt; 2 is  straightforward, although R-trees work well only for relatively small N</a:t>
            </a:r>
          </a:p>
          <a:p>
            <a:r>
              <a:rPr lang="en-US" altLang="en-US" dirty="0"/>
              <a:t>The </a:t>
            </a:r>
            <a:r>
              <a:rPr lang="en-US" altLang="en-US" b="1" dirty="0">
                <a:solidFill>
                  <a:srgbClr val="002060"/>
                </a:solidFill>
              </a:rPr>
              <a:t>bounding box </a:t>
            </a:r>
            <a:r>
              <a:rPr lang="en-US" altLang="en-US" dirty="0"/>
              <a:t>of a node is a minimum  sized rectangle that contains all the rectangles/polygons associated with the node</a:t>
            </a:r>
          </a:p>
          <a:p>
            <a:pPr lvl="1"/>
            <a:r>
              <a:rPr lang="en-US" altLang="en-US" i="1" dirty="0"/>
              <a:t>Bounding boxes of children of a node are allowed to overlap</a:t>
            </a:r>
            <a:endParaRPr lang="en-US" altLang="en-US" dirty="0"/>
          </a:p>
          <a:p>
            <a:endParaRPr lang="en-US" altLang="en-US" dirty="0"/>
          </a:p>
        </p:txBody>
      </p:sp>
    </p:spTree>
    <p:extLst>
      <p:ext uri="{BB962C8B-B14F-4D97-AF65-F5344CB8AC3E}">
        <p14:creationId xmlns:p14="http://schemas.microsoft.com/office/powerpoint/2010/main" val="9639716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17F5472-3E83-469E-989D-EC685DBB30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Example R-Tree</a:t>
            </a:r>
          </a:p>
        </p:txBody>
      </p:sp>
      <p:sp>
        <p:nvSpPr>
          <p:cNvPr id="144387" name="Rectangle 3">
            <a:extLst>
              <a:ext uri="{FF2B5EF4-FFF2-40B4-BE49-F238E27FC236}">
                <a16:creationId xmlns:a16="http://schemas.microsoft.com/office/drawing/2014/main" id="{0F338110-E777-4E0C-9127-4B7D0ACAEB62}"/>
              </a:ext>
            </a:extLst>
          </p:cNvPr>
          <p:cNvSpPr>
            <a:spLocks noGrp="1" noChangeArrowheads="1"/>
          </p:cNvSpPr>
          <p:nvPr>
            <p:ph idx="1"/>
          </p:nvPr>
        </p:nvSpPr>
        <p:spPr>
          <a:xfrm>
            <a:off x="1719263" y="800747"/>
            <a:ext cx="5809790" cy="3947602"/>
          </a:xfrm>
        </p:spPr>
        <p:txBody>
          <a:bodyPr/>
          <a:lstStyle/>
          <a:p>
            <a:r>
              <a:rPr lang="en-US" altLang="en-US" dirty="0"/>
              <a:t>A set of rectangles (solid line) and the bounding boxes (dashed line) of the nodes of an R-tree for the rectangles.</a:t>
            </a:r>
          </a:p>
          <a:p>
            <a:r>
              <a:rPr lang="en-US" altLang="en-US" dirty="0"/>
              <a:t>The R-tree is shown on the right.</a:t>
            </a:r>
            <a:endParaRPr lang="en-US" altLang="en-US" dirty="0">
              <a:latin typeface="Georgia" panose="02040502050405020303" pitchFamily="18" charset="0"/>
            </a:endParaRPr>
          </a:p>
          <a:p>
            <a:pPr>
              <a:lnSpc>
                <a:spcPct val="90000"/>
              </a:lnSpc>
              <a:buClr>
                <a:srgbClr val="CC3300"/>
              </a:buClr>
              <a:buFont typeface="Wingdings" panose="05000000000000000000" pitchFamily="2" charset="2"/>
              <a:buNone/>
            </a:pPr>
            <a:r>
              <a:rPr lang="en-US" altLang="en-US" dirty="0">
                <a:latin typeface="Georgia" panose="02040502050405020303" pitchFamily="18" charset="0"/>
              </a:rPr>
              <a:t>	</a:t>
            </a:r>
          </a:p>
        </p:txBody>
      </p:sp>
      <p:pic>
        <p:nvPicPr>
          <p:cNvPr id="144388" name="Picture 79">
            <a:extLst>
              <a:ext uri="{FF2B5EF4-FFF2-40B4-BE49-F238E27FC236}">
                <a16:creationId xmlns:a16="http://schemas.microsoft.com/office/drawing/2014/main" id="{A65AA742-AC24-4D62-BA4A-DCC43CC9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151" y="1671308"/>
            <a:ext cx="4494656" cy="2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123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p:txBody>
          <a:bodyPr/>
          <a:lstStyle/>
          <a:p>
            <a:pPr>
              <a:buFont typeface="Transport MT" pitchFamily="2" charset="2"/>
              <a:buNone/>
              <a:defRPr/>
            </a:pPr>
            <a:r>
              <a:rPr lang="en-US" altLang="en-US" dirty="0">
                <a:effectLst>
                  <a:outerShdw blurRad="38100" dist="38100" dir="2700000" algn="tl">
                    <a:srgbClr val="C0C0C0"/>
                  </a:outerShdw>
                </a:effectLst>
              </a:rPr>
              <a:t>Search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1768875" y="821957"/>
            <a:ext cx="5772706" cy="1829332"/>
          </a:xfrm>
        </p:spPr>
        <p:txBody>
          <a:bodyPr/>
          <a:lstStyle/>
          <a:p>
            <a:r>
              <a:rPr lang="en-US" altLang="en-US" dirty="0"/>
              <a:t>To find data items intersecting a given query point/region, do the following, starting from the root node:</a:t>
            </a:r>
          </a:p>
          <a:p>
            <a:pPr lvl="1"/>
            <a:r>
              <a:rPr lang="en-US" altLang="en-US" dirty="0"/>
              <a:t>If the node is a leaf node, output the data items whose keys intersect the given query point/region.</a:t>
            </a:r>
          </a:p>
          <a:p>
            <a:pPr lvl="1"/>
            <a:r>
              <a:rPr lang="en-US" altLang="en-US" dirty="0"/>
              <a:t>Else, for each child of the current node whose bounding box intersects the query point/region, recursively search the child</a:t>
            </a:r>
          </a:p>
          <a:p>
            <a:r>
              <a:rPr lang="en-US" altLang="en-US" dirty="0"/>
              <a:t>Can be very inefficient in worst case since multiple paths may need to be searched, but works acceptably in practice.</a:t>
            </a:r>
          </a:p>
        </p:txBody>
      </p:sp>
      <p:pic>
        <p:nvPicPr>
          <p:cNvPr id="4" name="Picture 79">
            <a:extLst>
              <a:ext uri="{FF2B5EF4-FFF2-40B4-BE49-F238E27FC236}">
                <a16:creationId xmlns:a16="http://schemas.microsoft.com/office/drawing/2014/main" id="{E6DFA1BE-4532-4908-91A0-338119CB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372" y="2731869"/>
            <a:ext cx="3658077" cy="19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176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68876" y="800747"/>
            <a:ext cx="5760177" cy="3947602"/>
          </a:xfrm>
        </p:spPr>
        <p:txBody>
          <a:bodyPr/>
          <a:lstStyle/>
          <a:p>
            <a:r>
              <a:rPr lang="en-IN" dirty="0"/>
              <a:t>Temporal data refers to data that has an associated time period (interval)</a:t>
            </a:r>
          </a:p>
          <a:p>
            <a:pPr lvl="1"/>
            <a:r>
              <a:rPr lang="en-IN" dirty="0"/>
              <a:t>Example: a temporal version of the </a:t>
            </a:r>
            <a:r>
              <a:rPr lang="en-IN" i="1" dirty="0"/>
              <a:t>course</a:t>
            </a:r>
            <a:r>
              <a:rPr lang="en-IN" dirty="0"/>
              <a:t> relation</a:t>
            </a:r>
          </a:p>
          <a:p>
            <a:pPr lvl="1"/>
            <a:endParaRPr lang="en-IN" dirty="0"/>
          </a:p>
          <a:p>
            <a:pPr lvl="1"/>
            <a:endParaRPr lang="en-IN" dirty="0"/>
          </a:p>
          <a:p>
            <a:pPr lvl="1"/>
            <a:endParaRPr lang="en-IN" dirty="0"/>
          </a:p>
          <a:p>
            <a:pPr marL="342900" lvl="1" indent="0">
              <a:buNone/>
            </a:pPr>
            <a:endParaRPr lang="en-IN" dirty="0"/>
          </a:p>
          <a:p>
            <a:r>
              <a:rPr lang="en-IN" dirty="0"/>
              <a:t>Time interval has a start and end time</a:t>
            </a:r>
          </a:p>
          <a:p>
            <a:pPr lvl="1"/>
            <a:r>
              <a:rPr lang="en-IN" dirty="0"/>
              <a:t>End time set to infinity (or large date such as 9999-12-31) if a tuple is currently valid and its validity end time is not currently known</a:t>
            </a:r>
          </a:p>
          <a:p>
            <a:r>
              <a:rPr lang="en-IN" dirty="0"/>
              <a:t>Query may ask for all tuples that are valid at a point in time or during a time interval</a:t>
            </a:r>
          </a:p>
          <a:p>
            <a:pPr lvl="1"/>
            <a:r>
              <a:rPr lang="en-IN" dirty="0"/>
              <a:t>Index on valid time period speeds up this task</a:t>
            </a:r>
          </a:p>
        </p:txBody>
      </p:sp>
      <p:pic>
        <p:nvPicPr>
          <p:cNvPr id="4" name="Picture 3"/>
          <p:cNvPicPr>
            <a:picLocks noChangeAspect="1"/>
          </p:cNvPicPr>
          <p:nvPr/>
        </p:nvPicPr>
        <p:blipFill>
          <a:blip r:embed="rId2"/>
          <a:stretch>
            <a:fillRect/>
          </a:stretch>
        </p:blipFill>
        <p:spPr>
          <a:xfrm>
            <a:off x="2214559" y="1350155"/>
            <a:ext cx="5170420" cy="1039415"/>
          </a:xfrm>
          <a:prstGeom prst="rect">
            <a:avLst/>
          </a:prstGeom>
        </p:spPr>
      </p:pic>
    </p:spTree>
    <p:extLst>
      <p:ext uri="{BB962C8B-B14F-4D97-AF65-F5344CB8AC3E}">
        <p14:creationId xmlns:p14="http://schemas.microsoft.com/office/powerpoint/2010/main" val="12286671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 (Cont.)</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75534" y="800747"/>
            <a:ext cx="5759389" cy="2826217"/>
          </a:xfrm>
        </p:spPr>
        <p:txBody>
          <a:bodyPr/>
          <a:lstStyle/>
          <a:p>
            <a:r>
              <a:rPr lang="en-IN" dirty="0"/>
              <a:t>To create a temporal index on attribute </a:t>
            </a:r>
            <a:r>
              <a:rPr lang="en-IN" i="1" dirty="0"/>
              <a:t>a</a:t>
            </a:r>
            <a:r>
              <a:rPr lang="en-IN" dirty="0"/>
              <a:t>:</a:t>
            </a:r>
          </a:p>
          <a:p>
            <a:pPr lvl="1"/>
            <a:r>
              <a:rPr lang="en-IN" dirty="0"/>
              <a:t>Use spatial index, such as R-tree, with attribute </a:t>
            </a:r>
            <a:r>
              <a:rPr lang="en-IN" i="1" dirty="0"/>
              <a:t>a</a:t>
            </a:r>
            <a:r>
              <a:rPr lang="en-IN" dirty="0"/>
              <a:t> as one dimension, and time as another dimension</a:t>
            </a:r>
          </a:p>
          <a:p>
            <a:pPr lvl="2"/>
            <a:r>
              <a:rPr lang="en-IN" dirty="0"/>
              <a:t>Valid time forms an interval in the time dimension</a:t>
            </a:r>
          </a:p>
          <a:p>
            <a:pPr lvl="1"/>
            <a:r>
              <a:rPr lang="en-IN" dirty="0"/>
              <a:t>Tuples that are currently valid cause problems, since value is infinite or very large</a:t>
            </a:r>
          </a:p>
          <a:p>
            <a:pPr lvl="2"/>
            <a:r>
              <a:rPr lang="en-IN" dirty="0"/>
              <a:t>Solution:  store all current tuples (with end time as infinity) in a separate index, indexed on (</a:t>
            </a:r>
            <a:r>
              <a:rPr lang="en-IN" i="1" dirty="0"/>
              <a:t>a, start-time</a:t>
            </a:r>
            <a:r>
              <a:rPr lang="en-IN" dirty="0"/>
              <a:t>)</a:t>
            </a:r>
          </a:p>
          <a:p>
            <a:pPr lvl="3"/>
            <a:r>
              <a:rPr lang="en-IN" dirty="0"/>
              <a:t>To find tuples valid at a point in time </a:t>
            </a:r>
            <a:r>
              <a:rPr lang="en-IN" i="1" dirty="0"/>
              <a:t>t </a:t>
            </a:r>
            <a:r>
              <a:rPr lang="en-IN" dirty="0"/>
              <a:t>in the current tuple index, search for tuples in the range (</a:t>
            </a:r>
            <a:r>
              <a:rPr lang="en-IN" i="1" dirty="0"/>
              <a:t>a, 0</a:t>
            </a:r>
            <a:r>
              <a:rPr lang="en-IN" dirty="0"/>
              <a:t>) to (</a:t>
            </a:r>
            <a:r>
              <a:rPr lang="en-IN" i="1" dirty="0" err="1"/>
              <a:t>a,t</a:t>
            </a:r>
            <a:r>
              <a:rPr lang="en-IN" dirty="0"/>
              <a:t>)</a:t>
            </a:r>
            <a:r>
              <a:rPr lang="en-IN" i="1" dirty="0"/>
              <a:t> </a:t>
            </a:r>
          </a:p>
          <a:p>
            <a:r>
              <a:rPr lang="en-IN" dirty="0"/>
              <a:t>Temporal index on primary key can help enforce temporal primary key constraint</a:t>
            </a:r>
          </a:p>
        </p:txBody>
      </p:sp>
      <p:pic>
        <p:nvPicPr>
          <p:cNvPr id="5" name="Graphic 4">
            <a:extLst>
              <a:ext uri="{FF2B5EF4-FFF2-40B4-BE49-F238E27FC236}">
                <a16:creationId xmlns:a16="http://schemas.microsoft.com/office/drawing/2014/main" id="{02DBFAE2-DBBD-4DE9-B51F-67137EAF7B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25156"/>
          <a:stretch/>
        </p:blipFill>
        <p:spPr>
          <a:xfrm>
            <a:off x="2175913" y="3626963"/>
            <a:ext cx="4958630" cy="1053000"/>
          </a:xfrm>
          <a:prstGeom prst="rect">
            <a:avLst/>
          </a:prstGeom>
        </p:spPr>
      </p:pic>
    </p:spTree>
    <p:extLst>
      <p:ext uri="{BB962C8B-B14F-4D97-AF65-F5344CB8AC3E}">
        <p14:creationId xmlns:p14="http://schemas.microsoft.com/office/powerpoint/2010/main" val="34467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317096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176078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9: Disks, I/O, Indexes</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0899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3"/>
          <a:stretch>
            <a:fillRect/>
          </a:stretch>
        </p:blipFill>
        <p:spPr>
          <a:xfrm>
            <a:off x="129654" y="755452"/>
            <a:ext cx="5469072" cy="3842138"/>
          </a:xfrm>
          <a:prstGeom prst="rect">
            <a:avLst/>
          </a:prstGeom>
        </p:spPr>
      </p:pic>
      <p:pic>
        <p:nvPicPr>
          <p:cNvPr id="5" name="Picture 4"/>
          <p:cNvPicPr>
            <a:picLocks noChangeAspect="1"/>
          </p:cNvPicPr>
          <p:nvPr/>
        </p:nvPicPr>
        <p:blipFill>
          <a:blip r:embed="rId4"/>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7"/>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34475175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171074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I/O Architecture</a:t>
            </a:r>
          </a:p>
        </p:txBody>
      </p:sp>
      <p:pic>
        <p:nvPicPr>
          <p:cNvPr id="3" name="Picture 2"/>
          <p:cNvPicPr>
            <a:picLocks noChangeAspect="1"/>
          </p:cNvPicPr>
          <p:nvPr/>
        </p:nvPicPr>
        <p:blipFill>
          <a:blip r:embed="rId3"/>
          <a:stretch>
            <a:fillRect/>
          </a:stretch>
        </p:blipFill>
        <p:spPr>
          <a:xfrm>
            <a:off x="0" y="784745"/>
            <a:ext cx="3118151" cy="2504744"/>
          </a:xfrm>
          <a:prstGeom prst="rect">
            <a:avLst/>
          </a:prstGeom>
        </p:spPr>
      </p:pic>
      <p:pic>
        <p:nvPicPr>
          <p:cNvPr id="4" name="Picture 3"/>
          <p:cNvPicPr>
            <a:picLocks noChangeAspect="1"/>
          </p:cNvPicPr>
          <p:nvPr/>
        </p:nvPicPr>
        <p:blipFill>
          <a:blip r:embed="rId4"/>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378283333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92803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extLst>
      <p:ext uri="{BB962C8B-B14F-4D97-AF65-F5344CB8AC3E}">
        <p14:creationId xmlns:p14="http://schemas.microsoft.com/office/powerpoint/2010/main" val="294672127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3650442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1937414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63637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51974332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1A74D-06DD-3B49-A6B0-E23C96DF02AC}"/>
              </a:ext>
            </a:extLst>
          </p:cNvPr>
          <p:cNvSpPr>
            <a:spLocks noGrp="1"/>
          </p:cNvSpPr>
          <p:nvPr>
            <p:ph idx="1"/>
          </p:nvPr>
        </p:nvSpPr>
        <p:spPr/>
        <p:txBody>
          <a:bodyPr/>
          <a:lstStyle/>
          <a:p>
            <a:r>
              <a:rPr lang="en-US" sz="2400" dirty="0"/>
              <a:t>Reminder of DBMS implementation and Module II.</a:t>
            </a:r>
          </a:p>
          <a:p>
            <a:r>
              <a:rPr lang="en-US" sz="2400" dirty="0"/>
              <a:t>Disks and Data </a:t>
            </a:r>
            <a:r>
              <a:rPr lang="en-US" sz="2400" dirty="0" err="1"/>
              <a:t>Input/Output</a:t>
            </a:r>
            <a:endParaRPr lang="en-US" sz="2400" dirty="0"/>
          </a:p>
        </p:txBody>
      </p:sp>
      <p:sp>
        <p:nvSpPr>
          <p:cNvPr id="3" name="Rectangle 7">
            <a:extLst>
              <a:ext uri="{FF2B5EF4-FFF2-40B4-BE49-F238E27FC236}">
                <a16:creationId xmlns:a16="http://schemas.microsoft.com/office/drawing/2014/main" id="{302D0BFE-6337-074B-8040-5E265328A606}"/>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Contents</a:t>
            </a:r>
          </a:p>
        </p:txBody>
      </p:sp>
    </p:spTree>
    <p:extLst>
      <p:ext uri="{BB962C8B-B14F-4D97-AF65-F5344CB8AC3E}">
        <p14:creationId xmlns:p14="http://schemas.microsoft.com/office/powerpoint/2010/main" val="3782130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55132701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3945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2697297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3"/>
          <a:stretch>
            <a:fillRect/>
          </a:stretch>
        </p:blipFill>
        <p:spPr>
          <a:xfrm>
            <a:off x="6440606" y="644714"/>
            <a:ext cx="2609753" cy="1957315"/>
          </a:xfrm>
          <a:prstGeom prst="rect">
            <a:avLst/>
          </a:prstGeom>
        </p:spPr>
      </p:pic>
      <p:pic>
        <p:nvPicPr>
          <p:cNvPr id="5" name="Picture 4"/>
          <p:cNvPicPr>
            <a:picLocks noChangeAspect="1"/>
          </p:cNvPicPr>
          <p:nvPr/>
        </p:nvPicPr>
        <p:blipFill>
          <a:blip r:embed="rId4"/>
          <a:stretch>
            <a:fillRect/>
          </a:stretch>
        </p:blipFill>
        <p:spPr>
          <a:xfrm>
            <a:off x="3690556" y="514350"/>
            <a:ext cx="2218045" cy="2218045"/>
          </a:xfrm>
          <a:prstGeom prst="rect">
            <a:avLst/>
          </a:prstGeom>
        </p:spPr>
      </p:pic>
      <p:pic>
        <p:nvPicPr>
          <p:cNvPr id="6" name="Picture 5"/>
          <p:cNvPicPr>
            <a:picLocks noChangeAspect="1"/>
          </p:cNvPicPr>
          <p:nvPr/>
        </p:nvPicPr>
        <p:blipFill>
          <a:blip r:embed="rId5"/>
          <a:stretch>
            <a:fillRect/>
          </a:stretch>
        </p:blipFill>
        <p:spPr>
          <a:xfrm>
            <a:off x="4038600" y="2478796"/>
            <a:ext cx="3910272" cy="2098563"/>
          </a:xfrm>
          <a:prstGeom prst="rect">
            <a:avLst/>
          </a:prstGeom>
        </p:spPr>
      </p:pic>
      <p:sp>
        <p:nvSpPr>
          <p:cNvPr id="7" name="TextBox 6">
            <a:extLst>
              <a:ext uri="{FF2B5EF4-FFF2-40B4-BE49-F238E27FC236}">
                <a16:creationId xmlns:a16="http://schemas.microsoft.com/office/drawing/2014/main" id="{2506F32D-8479-BD46-8046-EE1DE786599C}"/>
              </a:ext>
            </a:extLst>
          </p:cNvPr>
          <p:cNvSpPr txBox="1"/>
          <p:nvPr/>
        </p:nvSpPr>
        <p:spPr>
          <a:xfrm>
            <a:off x="2895600" y="4248150"/>
            <a:ext cx="1126206" cy="369332"/>
          </a:xfrm>
          <a:prstGeom prst="rect">
            <a:avLst/>
          </a:prstGeom>
          <a:noFill/>
        </p:spPr>
        <p:txBody>
          <a:bodyPr wrap="none" rtlCol="0">
            <a:spAutoFit/>
          </a:bodyPr>
          <a:lstStyle/>
          <a:p>
            <a:r>
              <a:rPr lang="en-US" dirty="0"/>
              <a:t>Controller</a:t>
            </a:r>
          </a:p>
        </p:txBody>
      </p:sp>
      <p:cxnSp>
        <p:nvCxnSpPr>
          <p:cNvPr id="9" name="Straight Arrow Connector 8">
            <a:extLst>
              <a:ext uri="{FF2B5EF4-FFF2-40B4-BE49-F238E27FC236}">
                <a16:creationId xmlns:a16="http://schemas.microsoft.com/office/drawing/2014/main" id="{002CBC1E-2D43-1B43-9035-B79EDB5C2188}"/>
              </a:ext>
            </a:extLst>
          </p:cNvPr>
          <p:cNvCxnSpPr>
            <a:stCxn id="7" idx="3"/>
          </p:cNvCxnSpPr>
          <p:nvPr/>
        </p:nvCxnSpPr>
        <p:spPr>
          <a:xfrm flipV="1">
            <a:off x="4021806" y="4019550"/>
            <a:ext cx="550194" cy="413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97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89389533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3"/>
          <a:stretch>
            <a:fillRect/>
          </a:stretch>
        </p:blipFill>
        <p:spPr>
          <a:xfrm>
            <a:off x="354089" y="2056264"/>
            <a:ext cx="3420300" cy="2566630"/>
          </a:xfrm>
          <a:prstGeom prst="rect">
            <a:avLst/>
          </a:prstGeom>
        </p:spPr>
      </p:pic>
      <p:pic>
        <p:nvPicPr>
          <p:cNvPr id="7" name="Picture 6"/>
          <p:cNvPicPr>
            <a:picLocks noChangeAspect="1"/>
          </p:cNvPicPr>
          <p:nvPr/>
        </p:nvPicPr>
        <p:blipFill>
          <a:blip r:embed="rId4"/>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351911098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416493549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3"/>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199847898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22772572"/>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type="body" idx="1"/>
          </p:nvPr>
        </p:nvSpPr>
        <p:spPr>
          <a:xfrm>
            <a:off x="1719263" y="854468"/>
            <a:ext cx="5709188" cy="3462556"/>
          </a:xfrm>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361932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1600" i="1" dirty="0">
                <a:solidFill>
                  <a:schemeClr val="bg1"/>
                </a:solidFill>
              </a:rPr>
              <a:t>Overview and Reminder</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9: Disks, I/O, Indexes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1556148" y="229791"/>
            <a:ext cx="6444853" cy="342900"/>
          </a:xfrm>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1734424" y="710968"/>
            <a:ext cx="5756945" cy="4019294"/>
          </a:xfrm>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1113786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1437085" y="195263"/>
            <a:ext cx="6692503" cy="342900"/>
          </a:xfrm>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1740716" y="893428"/>
            <a:ext cx="5725487" cy="3853907"/>
          </a:xfrm>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531448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1597509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104079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095527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1953033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52336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4199824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185355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6290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3384524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385763411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Outer track</a:t>
              </a:r>
            </a:p>
          </p:txBody>
        </p:sp>
      </p:grpSp>
    </p:spTree>
    <p:extLst>
      <p:ext uri="{BB962C8B-B14F-4D97-AF65-F5344CB8AC3E}">
        <p14:creationId xmlns:p14="http://schemas.microsoft.com/office/powerpoint/2010/main" val="115040051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3296247696"/>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3691651535"/>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221786260"/>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Structures</a:t>
            </a:r>
            <a:br>
              <a:rPr lang="en-US" altLang="en-US" sz="2800" i="1" dirty="0">
                <a:solidFill>
                  <a:schemeClr val="bg1"/>
                </a:solidFill>
              </a:rPr>
            </a:br>
            <a:r>
              <a:rPr lang="en-US" altLang="en-US" sz="2800" i="1" dirty="0">
                <a:solidFill>
                  <a:schemeClr val="bg1"/>
                </a:solidFill>
              </a:rPr>
              <a:t>(Database Systems Concepts, V7, Ch. 13)</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1098182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1057234574"/>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5698528"/>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40365151"/>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359161158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2793418244"/>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83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92716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3107815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1285656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2057755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4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536831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843502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1144057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3820847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308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1502173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2589415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16134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3984125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70868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algn="ctr"/>
            <a:r>
              <a:rPr lang="en-US" dirty="0"/>
              <a:t>In Module I, we explored how users interact with the (some) of the functions through</a:t>
            </a:r>
            <a:br>
              <a:rPr lang="en-US" dirty="0"/>
            </a:br>
            <a:r>
              <a:rPr lang="en-US" dirty="0"/>
              <a:t>DDL and DML. In this module, we will explore </a:t>
            </a:r>
            <a:r>
              <a:rPr lang="en-US" i="1" dirty="0"/>
              <a:t>how</a:t>
            </a:r>
            <a:r>
              <a:rPr lang="en-US" dirty="0"/>
              <a:t> DBMS implement the capabilities</a:t>
            </a:r>
            <a:br>
              <a:rPr lang="en-US" dirty="0"/>
            </a:br>
            <a:r>
              <a:rPr lang="en-US" dirty="0"/>
              <a:t>“under the covers.” </a:t>
            </a:r>
          </a:p>
        </p:txBody>
      </p:sp>
    </p:spTree>
    <p:extLst>
      <p:ext uri="{BB962C8B-B14F-4D97-AF65-F5344CB8AC3E}">
        <p14:creationId xmlns:p14="http://schemas.microsoft.com/office/powerpoint/2010/main" val="2609437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196945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Indexesres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2569460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6689</TotalTime>
  <Words>15497</Words>
  <Application>Microsoft Macintosh PowerPoint</Application>
  <PresentationFormat>On-screen Show (16:9)</PresentationFormat>
  <Paragraphs>1561</Paragraphs>
  <Slides>177</Slides>
  <Notes>123</Notes>
  <HiddenSlides>7</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177</vt:i4>
      </vt:variant>
    </vt:vector>
  </HeadingPairs>
  <TitlesOfParts>
    <vt:vector size="196" baseType="lpstr">
      <vt:lpstr>-apple-system</vt:lpstr>
      <vt:lpstr>Amazon Ember</vt:lpstr>
      <vt:lpstr>Arial</vt:lpstr>
      <vt:lpstr>Calibri</vt:lpstr>
      <vt:lpstr>Century Schoolbook</vt:lpstr>
      <vt:lpstr>Georgia</vt:lpstr>
      <vt:lpstr>Helvetica</vt:lpstr>
      <vt:lpstr>Monotype Sorts</vt:lpstr>
      <vt:lpstr>Museo Sans For Dell</vt:lpstr>
      <vt:lpstr>Times New Roman</vt:lpstr>
      <vt:lpstr>Transport MT</vt:lpstr>
      <vt:lpstr>Webdings</vt:lpstr>
      <vt:lpstr>Wingdings</vt:lpstr>
      <vt:lpstr>Office Theme</vt:lpstr>
      <vt:lpstr>2_db-5-grey</vt:lpstr>
      <vt:lpstr>3_db-5-grey</vt:lpstr>
      <vt:lpstr>4_db-5-grey</vt:lpstr>
      <vt:lpstr>5_db-5-grey</vt:lpstr>
      <vt:lpstr>Equation</vt:lpstr>
      <vt:lpstr>PowerPoint Presentation</vt:lpstr>
      <vt:lpstr>PowerPoint Presentation</vt:lpstr>
      <vt:lpstr>PowerPoint Presentation</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Storage Interfaces</vt:lpstr>
      <vt:lpstr>Magnetic Hard Disk Mechanism</vt:lpstr>
      <vt:lpstr>PowerPoint Presentation</vt:lpstr>
      <vt:lpstr>Disk Configuration</vt:lpstr>
      <vt:lpstr>PowerPoint Presentation</vt:lpstr>
      <vt:lpstr>I/O Architecture</vt:lpstr>
      <vt:lpstr>Magnetic Disks</vt:lpstr>
      <vt:lpstr>Magnetic Disks (Cont.)</vt:lpstr>
      <vt:lpstr>Performance Measures of Disks</vt:lpstr>
      <vt:lpstr>Performance Measures (Cont.)</vt:lpstr>
      <vt:lpstr>Performance Measures (Cont.)</vt:lpstr>
      <vt:lpstr>Flash Storage</vt:lpstr>
      <vt:lpstr>Flash Storage (Cont.)</vt:lpstr>
      <vt:lpstr>SSD Performance Metrics</vt:lpstr>
      <vt:lpstr>Storage Class Memory</vt:lpstr>
      <vt:lpstr>PowerPoint Presentation</vt:lpstr>
      <vt:lpstr>RAID (https://en.wikipedia.org/wiki/RAID)</vt:lpstr>
      <vt:lpstr>RAID-0 and RAID-1</vt:lpstr>
      <vt:lpstr>Mixed RAID Modes</vt:lpstr>
      <vt:lpstr>RAID-5</vt:lpstr>
      <vt:lpstr>Very Simple Parity Example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Optimization of Disk-Block Access</vt:lpstr>
      <vt:lpstr>Optimization of Disk-Block Access</vt:lpstr>
      <vt:lpstr>Disk Scheduling</vt:lpstr>
      <vt:lpstr>Data Access Patterns</vt:lpstr>
      <vt:lpstr>Logical Block Addressing (https://gerardnico.com/wiki/data_storage/lba)</vt:lpstr>
      <vt:lpstr>Another View  (http://www.c-jump.com/CIS24/Slides/DiskDrives/D01_0150_chs_vs_lba.htm)</vt:lpstr>
      <vt:lpstr>PowerPoint Presentation</vt:lpstr>
      <vt:lpstr>File Organization</vt:lpstr>
      <vt:lpstr>Terminology</vt:lpstr>
      <vt:lpstr>Fixed Length Record</vt:lpstr>
      <vt:lpstr>Hypothetical Explanations</vt:lpstr>
      <vt:lpstr>Hypothetical Explanations</vt:lpstr>
      <vt:lpstr>Hypothetical Explanation</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 Storage</vt:lpstr>
      <vt:lpstr>Relational Representation of System Metadata</vt:lpstr>
      <vt:lpstr>Column-Oriented Storage</vt:lpstr>
      <vt:lpstr>Columnar Representation</vt:lpstr>
      <vt:lpstr>Columnar File Representation</vt:lpstr>
      <vt:lpstr>Storage Organization in Main-Memory Databases</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Write Optimized Indices</vt:lpstr>
      <vt:lpstr>Log Structured Merge (LSM) Tree</vt:lpstr>
      <vt:lpstr>LSM Tree (Cont.)</vt:lpstr>
      <vt:lpstr>LSM Trees (Cont.)</vt:lpstr>
      <vt:lpstr>Buffer Tree</vt:lpstr>
      <vt:lpstr>Bitmap Indices</vt:lpstr>
      <vt:lpstr>Bitmap Indices (Cont.)</vt:lpstr>
      <vt:lpstr>Bitmap Indices (Cont.)</vt:lpstr>
      <vt:lpstr>Bitmap Indices (Cont.)</vt:lpstr>
      <vt:lpstr>Efficient Implementation of Bitmap Operations</vt:lpstr>
      <vt:lpstr>PowerPoint Presentation</vt:lpstr>
      <vt:lpstr>Spatial Data</vt:lpstr>
      <vt:lpstr>Indexing of Spatial Data</vt:lpstr>
      <vt:lpstr>Division of Space by Quadtrees</vt:lpstr>
      <vt:lpstr>R-Trees</vt:lpstr>
      <vt:lpstr>Example R-Tree</vt:lpstr>
      <vt:lpstr>Search in R-Trees</vt:lpstr>
      <vt:lpstr>Indexing Temporal Data</vt:lpstr>
      <vt:lpstr>Indexing Temporal Data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281</cp:revision>
  <dcterms:created xsi:type="dcterms:W3CDTF">2010-04-12T23:12:02Z</dcterms:created>
  <dcterms:modified xsi:type="dcterms:W3CDTF">2020-03-13T15:18:43Z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